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88" r:id="rId2"/>
    <p:sldMasterId id="2147483702" r:id="rId3"/>
  </p:sldMasterIdLst>
  <p:notesMasterIdLst>
    <p:notesMasterId r:id="rId22"/>
  </p:notesMasterIdLst>
  <p:handoutMasterIdLst>
    <p:handoutMasterId r:id="rId23"/>
  </p:handoutMasterIdLst>
  <p:sldIdLst>
    <p:sldId id="543" r:id="rId4"/>
    <p:sldId id="421" r:id="rId5"/>
    <p:sldId id="602" r:id="rId6"/>
    <p:sldId id="603" r:id="rId7"/>
    <p:sldId id="598" r:id="rId8"/>
    <p:sldId id="604" r:id="rId9"/>
    <p:sldId id="600" r:id="rId10"/>
    <p:sldId id="605" r:id="rId11"/>
    <p:sldId id="609" r:id="rId12"/>
    <p:sldId id="610" r:id="rId13"/>
    <p:sldId id="611" r:id="rId14"/>
    <p:sldId id="608" r:id="rId15"/>
    <p:sldId id="613" r:id="rId16"/>
    <p:sldId id="606" r:id="rId17"/>
    <p:sldId id="607" r:id="rId18"/>
    <p:sldId id="614" r:id="rId19"/>
    <p:sldId id="612" r:id="rId20"/>
    <p:sldId id="615" r:id="rId21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8440"/>
    <a:srgbClr val="006600"/>
    <a:srgbClr val="000099"/>
    <a:srgbClr val="FF0000"/>
    <a:srgbClr val="FF33CC"/>
    <a:srgbClr val="FF3300"/>
    <a:srgbClr val="355A2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28" autoAdjust="0"/>
    <p:restoredTop sz="96730" autoAdjust="0"/>
  </p:normalViewPr>
  <p:slideViewPr>
    <p:cSldViewPr>
      <p:cViewPr varScale="1">
        <p:scale>
          <a:sx n="103" d="100"/>
          <a:sy n="103" d="100"/>
        </p:scale>
        <p:origin x="-104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226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defTabSz="914720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8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762" y="2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 defTabSz="914720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8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824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defTabSz="914720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8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762" y="8829824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 defTabSz="914720">
              <a:defRPr sz="1200" smtClean="0"/>
            </a:lvl1pPr>
          </a:lstStyle>
          <a:p>
            <a:pPr>
              <a:defRPr/>
            </a:pPr>
            <a:fld id="{7B4FC300-1175-4E06-B820-01D8926376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314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7" rIns="93156" bIns="46577" numCol="1" anchor="t" anchorCtr="0" compatLnSpc="1">
            <a:prstTxWarp prst="textNoShape">
              <a:avLst/>
            </a:prstTxWarp>
          </a:bodyPr>
          <a:lstStyle>
            <a:lvl1pPr defTabSz="93231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762" y="2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7" rIns="93156" bIns="46577" numCol="1" anchor="t" anchorCtr="0" compatLnSpc="1">
            <a:prstTxWarp prst="textNoShape">
              <a:avLst/>
            </a:prstTxWarp>
          </a:bodyPr>
          <a:lstStyle>
            <a:lvl1pPr algn="r" defTabSz="93231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98" y="4416511"/>
            <a:ext cx="5504821" cy="41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7" rIns="93156" bIns="46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824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7" rIns="93156" bIns="46577" numCol="1" anchor="b" anchorCtr="0" compatLnSpc="1">
            <a:prstTxWarp prst="textNoShape">
              <a:avLst/>
            </a:prstTxWarp>
          </a:bodyPr>
          <a:lstStyle>
            <a:lvl1pPr defTabSz="93231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762" y="8829824"/>
            <a:ext cx="298348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7" rIns="93156" bIns="46577" numCol="1" anchor="b" anchorCtr="0" compatLnSpc="1">
            <a:prstTxWarp prst="textNoShape">
              <a:avLst/>
            </a:prstTxWarp>
          </a:bodyPr>
          <a:lstStyle>
            <a:lvl1pPr algn="r" defTabSz="932311">
              <a:defRPr sz="1200" smtClean="0"/>
            </a:lvl1pPr>
          </a:lstStyle>
          <a:p>
            <a:pPr>
              <a:defRPr/>
            </a:pPr>
            <a:fld id="{635F562C-2182-4350-9CEE-B9A32B27E0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002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7E5D4-E686-4C6B-BB26-246FA2DE56D3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264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0206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0609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34-1P is 190 pages</a:t>
            </a:r>
          </a:p>
          <a:p>
            <a:pPr eaLnBrk="1" hangingPunct="1"/>
            <a:r>
              <a:rPr lang="en-US" dirty="0" smtClean="0"/>
              <a:t>34-1E is 77 pages</a:t>
            </a:r>
          </a:p>
        </p:txBody>
      </p:sp>
    </p:spTree>
    <p:extLst>
      <p:ext uri="{BB962C8B-B14F-4D97-AF65-F5344CB8AC3E}">
        <p14:creationId xmlns:p14="http://schemas.microsoft.com/office/powerpoint/2010/main" val="1762546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51838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8761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8085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071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532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3086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1436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8846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3965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5859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9754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1624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7491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62D58-9AFE-406C-8B2E-25116F3A17A7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073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Blue"/>
          <p:cNvPicPr>
            <a:picLocks noChangeAspect="1" noChangeArrowheads="1"/>
          </p:cNvPicPr>
          <p:nvPr/>
        </p:nvPicPr>
        <p:blipFill>
          <a:blip r:embed="rId2" cstate="print"/>
          <a:srcRect t="51163"/>
          <a:stretch>
            <a:fillRect/>
          </a:stretch>
        </p:blipFill>
        <p:spPr bwMode="auto">
          <a:xfrm>
            <a:off x="0" y="0"/>
            <a:ext cx="3657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0" y="2362200"/>
            <a:ext cx="9144000" cy="1143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3276600" y="68263"/>
            <a:ext cx="7772400" cy="1714500"/>
            <a:chOff x="0" y="0"/>
            <a:chExt cx="12240" cy="2700"/>
          </a:xfrm>
        </p:grpSpPr>
        <p:pic>
          <p:nvPicPr>
            <p:cNvPr id="7" name="Picture 8" descr="logoC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20" y="0"/>
              <a:ext cx="1710" cy="1496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0" y="1350"/>
              <a:ext cx="12240" cy="13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pPr algn="ctr">
                <a:defRPr/>
              </a:pPr>
              <a:r>
                <a:rPr lang="en-US" sz="2400" dirty="0">
                  <a:solidFill>
                    <a:srgbClr val="2D338E"/>
                  </a:solidFill>
                </a:rPr>
                <a:t>Cavanaugh Macdonald </a:t>
              </a:r>
            </a:p>
            <a:p>
              <a:pPr algn="ctr">
                <a:defRPr/>
              </a:pPr>
              <a:r>
                <a:rPr lang="en-US" sz="1400" dirty="0">
                  <a:solidFill>
                    <a:srgbClr val="83828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vantGarde Bk BT" pitchFamily="34" charset="0"/>
                </a:rPr>
                <a:t>C O N S U L T I N G, L L C</a:t>
              </a:r>
            </a:p>
            <a:p>
              <a:pPr algn="ctr">
                <a:defRPr/>
              </a:pPr>
              <a:r>
                <a:rPr lang="en-US" sz="1100" i="1" dirty="0">
                  <a:solidFill>
                    <a:srgbClr val="838281"/>
                  </a:solidFill>
                </a:rPr>
                <a:t>The experience and dedication you deserve</a:t>
              </a:r>
            </a:p>
            <a:p>
              <a:pPr algn="ctr">
                <a:defRPr/>
              </a:pPr>
              <a:endParaRPr lang="en-US" sz="1100" i="1" dirty="0">
                <a:solidFill>
                  <a:srgbClr val="838281"/>
                </a:solidFill>
              </a:endParaRPr>
            </a:p>
            <a:p>
              <a:pPr algn="ctr">
                <a:defRPr/>
              </a:pPr>
              <a:endParaRPr lang="en-US" sz="1100" i="1" dirty="0">
                <a:solidFill>
                  <a:srgbClr val="838281"/>
                </a:solidFill>
              </a:endParaRPr>
            </a:p>
            <a:p>
              <a:pPr>
                <a:defRPr/>
              </a:pPr>
              <a:endParaRPr lang="en-US" dirty="0"/>
            </a:p>
          </p:txBody>
        </p:sp>
      </p:grpSp>
      <p:pic>
        <p:nvPicPr>
          <p:cNvPr id="9" name="Picture 20" descr="MPj0400129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657600"/>
            <a:ext cx="1565275" cy="2286000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pic>
        <p:nvPicPr>
          <p:cNvPr id="10" name="Picture 21" descr="MPj03960420000[1]"/>
          <p:cNvPicPr>
            <a:picLocks noChangeAspect="1" noChangeArrowheads="1"/>
          </p:cNvPicPr>
          <p:nvPr/>
        </p:nvPicPr>
        <p:blipFill>
          <a:blip r:embed="rId5" cstate="print"/>
          <a:srcRect l="45703"/>
          <a:stretch>
            <a:fillRect/>
          </a:stretch>
        </p:blipFill>
        <p:spPr bwMode="auto">
          <a:xfrm>
            <a:off x="1716088" y="3657600"/>
            <a:ext cx="1865312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11" name="Picture 24" descr="MPj03168070000[1]"/>
          <p:cNvPicPr>
            <a:picLocks noChangeAspect="1" noChangeArrowheads="1"/>
          </p:cNvPicPr>
          <p:nvPr/>
        </p:nvPicPr>
        <p:blipFill>
          <a:blip r:embed="rId6" cstate="print"/>
          <a:srcRect t="21617"/>
          <a:stretch>
            <a:fillRect/>
          </a:stretch>
        </p:blipFill>
        <p:spPr bwMode="auto">
          <a:xfrm>
            <a:off x="471488" y="152400"/>
            <a:ext cx="2714625" cy="2066925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187575"/>
            <a:ext cx="7086600" cy="14700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3886200"/>
            <a:ext cx="48006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2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6477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936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147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225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18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135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581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76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267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0"/>
            <a:ext cx="184785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0"/>
            <a:ext cx="539115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30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826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6400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910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702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7294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199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408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471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738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186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1476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9529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180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0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5" Type="http://schemas.openxmlformats.org/officeDocument/2006/relationships/image" Target="../media/image1.jpeg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0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457950"/>
            <a:ext cx="381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8677" name="Picture 13" descr="logoC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24837" y="112712"/>
            <a:ext cx="919163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1371600"/>
            <a:ext cx="1143000" cy="54864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1143000" y="1219200"/>
            <a:ext cx="0" cy="563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12192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5737"/>
            <a:ext cx="112395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0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sym typeface="Wingdings" pitchFamily="2" charset="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2EF77-5E66-4240-935F-B8DA3652F196}" type="datetimeFigureOut">
              <a:rPr lang="en-US" smtClean="0"/>
              <a:pPr/>
              <a:t>2/17/15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381D7-F5E0-4076-9A7D-781C5916AA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gasb.org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MA_Cover-Hor_v5 7-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66338" cy="77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57200" y="2590800"/>
            <a:ext cx="8686800" cy="1447800"/>
          </a:xfr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1774825" algn="ctr">
              <a:defRPr/>
            </a:pPr>
            <a:r>
              <a:rPr lang="en-US" sz="3200" b="1" dirty="0"/>
              <a:t>GASB’s OPEB </a:t>
            </a:r>
            <a:r>
              <a:rPr lang="en-US" sz="3200" b="1" dirty="0" smtClean="0"/>
              <a:t>Changes - Will </a:t>
            </a:r>
            <a:r>
              <a:rPr lang="en-US" sz="3200" b="1" dirty="0"/>
              <a:t>they impact public sector health care benefits?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600200" y="4114800"/>
            <a:ext cx="68580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 indent="-1588" algn="ctr" eaLnBrk="1" hangingPunct="1">
              <a:buFont typeface="Wingdings" pitchFamily="2" charset="2"/>
              <a:buNone/>
              <a:defRPr/>
            </a:pPr>
            <a:r>
              <a:rPr lang="en-US" dirty="0" smtClean="0"/>
              <a:t>November 7, 2014</a:t>
            </a:r>
          </a:p>
          <a:p>
            <a:pPr marL="1588" indent="-1588" algn="ctr" eaLnBrk="1" hangingPunct="1">
              <a:buFont typeface="Wingdings" pitchFamily="2" charset="2"/>
              <a:buNone/>
              <a:defRPr/>
            </a:pPr>
            <a:endParaRPr lang="en-US" sz="1200" dirty="0" smtClean="0"/>
          </a:p>
          <a:p>
            <a:pPr marL="1588" indent="-1588" algn="ctr" eaLnBrk="1" hangingPunct="1">
              <a:buFont typeface="Wingdings" pitchFamily="2" charset="2"/>
              <a:buNone/>
              <a:defRPr/>
            </a:pPr>
            <a:r>
              <a:rPr lang="en-US" sz="1600" dirty="0" smtClean="0"/>
              <a:t>Eric Gary, FSA, FCA, MAAA</a:t>
            </a:r>
          </a:p>
          <a:p>
            <a:pPr marL="1588" indent="-1588" algn="ctr" eaLnBrk="1" hangingPunct="1">
              <a:buFont typeface="Wingdings" pitchFamily="2" charset="2"/>
              <a:buNone/>
              <a:defRPr/>
            </a:pPr>
            <a:r>
              <a:rPr lang="en-US" sz="1600" dirty="0" smtClean="0"/>
              <a:t>Chief Health Actuary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15" y="2819400"/>
            <a:ext cx="1443097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Background</a:t>
            </a:r>
          </a:p>
          <a:p>
            <a:endParaRPr lang="en-US" dirty="0" smtClean="0"/>
          </a:p>
          <a:p>
            <a:r>
              <a:rPr lang="en-US" dirty="0" smtClean="0"/>
              <a:t>How is it like GASB 67/68?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is it different from GASB 67/68?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Exposure drafts released on 5/28/2014.</a:t>
            </a:r>
          </a:p>
          <a:p>
            <a:endParaRPr lang="en-US" dirty="0" smtClean="0"/>
          </a:p>
          <a:p>
            <a:r>
              <a:rPr lang="en-US" dirty="0" smtClean="0"/>
              <a:t>Comment </a:t>
            </a:r>
            <a:r>
              <a:rPr lang="en-US" dirty="0"/>
              <a:t>deadline was </a:t>
            </a:r>
            <a:r>
              <a:rPr lang="en-US" dirty="0" smtClean="0"/>
              <a:t>8/29/2014.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Public </a:t>
            </a:r>
            <a:r>
              <a:rPr lang="en-US" dirty="0" smtClean="0"/>
              <a:t>hearings </a:t>
            </a:r>
            <a:r>
              <a:rPr lang="en-US" dirty="0" smtClean="0"/>
              <a:t>held in September 2014.</a:t>
            </a:r>
          </a:p>
          <a:p>
            <a:endParaRPr lang="en-US" dirty="0" smtClean="0"/>
          </a:p>
          <a:p>
            <a:r>
              <a:rPr lang="en-US" dirty="0" smtClean="0"/>
              <a:t>Target date for final statements is June 2015.</a:t>
            </a:r>
          </a:p>
          <a:p>
            <a:endParaRPr lang="en-US" dirty="0" smtClean="0"/>
          </a:p>
          <a:p>
            <a:r>
              <a:rPr lang="en-US" dirty="0" smtClean="0"/>
              <a:t>Proposed </a:t>
            </a:r>
            <a:r>
              <a:rPr lang="en-US" dirty="0"/>
              <a:t>effective </a:t>
            </a:r>
            <a:r>
              <a:rPr lang="en-US" dirty="0" smtClean="0"/>
              <a:t>dates:</a:t>
            </a:r>
          </a:p>
          <a:p>
            <a:pPr lvl="1"/>
            <a:r>
              <a:rPr lang="en-US" dirty="0" smtClean="0"/>
              <a:t>Plans: Fiscal </a:t>
            </a:r>
            <a:r>
              <a:rPr lang="en-US" dirty="0"/>
              <a:t>years on or </a:t>
            </a:r>
            <a:r>
              <a:rPr lang="en-US" dirty="0" smtClean="0"/>
              <a:t>after 12/15/2015</a:t>
            </a:r>
          </a:p>
          <a:p>
            <a:pPr lvl="1"/>
            <a:r>
              <a:rPr lang="en-US" dirty="0" smtClean="0"/>
              <a:t>Employers: Fiscal years on or after 12/15/2016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321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GASB </a:t>
            </a:r>
            <a:r>
              <a:rPr lang="en-US" dirty="0" smtClean="0"/>
              <a:t>Standards </a:t>
            </a:r>
            <a:r>
              <a:rPr lang="en-US" dirty="0"/>
              <a:t>for </a:t>
            </a:r>
            <a:r>
              <a:rPr lang="en-US" dirty="0" smtClean="0"/>
              <a:t>OPEB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Plans</a:t>
            </a:r>
          </a:p>
          <a:p>
            <a:pPr lvl="1"/>
            <a:r>
              <a:rPr lang="en-US" dirty="0"/>
              <a:t>Project No. </a:t>
            </a:r>
            <a:r>
              <a:rPr lang="en-US" dirty="0" smtClean="0"/>
              <a:t>34-1P: </a:t>
            </a:r>
            <a:r>
              <a:rPr lang="en-US" i="1" dirty="0" smtClean="0"/>
              <a:t>Financial </a:t>
            </a:r>
            <a:r>
              <a:rPr lang="en-US" i="1" dirty="0"/>
              <a:t>Reporting for Postemployment Benefit Plans Other Than Pension Plans</a:t>
            </a:r>
          </a:p>
          <a:p>
            <a:endParaRPr lang="en-US" dirty="0" smtClean="0"/>
          </a:p>
          <a:p>
            <a:r>
              <a:rPr lang="en-US" dirty="0" smtClean="0"/>
              <a:t>Employers</a:t>
            </a:r>
          </a:p>
          <a:p>
            <a:pPr lvl="1"/>
            <a:r>
              <a:rPr lang="en-US" dirty="0"/>
              <a:t>Project No. </a:t>
            </a:r>
            <a:r>
              <a:rPr lang="en-US" dirty="0" smtClean="0"/>
              <a:t>34-1E: </a:t>
            </a:r>
            <a:r>
              <a:rPr lang="en-US" i="1" dirty="0" smtClean="0"/>
              <a:t>Accounting </a:t>
            </a:r>
            <a:r>
              <a:rPr lang="en-US" i="1" dirty="0"/>
              <a:t>and Financial Reporting for Postemployment Benefits Other Than </a:t>
            </a:r>
            <a:r>
              <a:rPr lang="en-US" i="1" dirty="0" smtClean="0"/>
              <a:t>Pensions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Very similar </a:t>
            </a:r>
            <a:r>
              <a:rPr lang="en-US" dirty="0"/>
              <a:t>to GASB 67/68 pension </a:t>
            </a:r>
            <a:r>
              <a:rPr lang="en-US" dirty="0" smtClean="0"/>
              <a:t>changes</a:t>
            </a:r>
            <a:endParaRPr lang="en-US" sz="2200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60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to GASB </a:t>
            </a:r>
            <a:r>
              <a:rPr lang="en-US" dirty="0" smtClean="0"/>
              <a:t>67/68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/>
              <a:t>Net OPEB Liability (NOL) moves to balance sheet of employers. </a:t>
            </a:r>
            <a:r>
              <a:rPr lang="en-US" dirty="0" smtClean="0"/>
              <a:t>NOL </a:t>
            </a:r>
            <a:r>
              <a:rPr lang="en-US" dirty="0"/>
              <a:t>is:</a:t>
            </a:r>
          </a:p>
          <a:p>
            <a:pPr lvl="1"/>
            <a:r>
              <a:rPr lang="en-US" dirty="0"/>
              <a:t>Actuarial accrued liability (referred to in statements as Total OPEB Liability or TOL) based on Entry Age Normal funding method, less</a:t>
            </a:r>
          </a:p>
          <a:p>
            <a:pPr lvl="1"/>
            <a:r>
              <a:rPr lang="en-US" dirty="0"/>
              <a:t>Plan’s Fiduciary Net Position (market value of assets).</a:t>
            </a:r>
          </a:p>
          <a:p>
            <a:r>
              <a:rPr lang="en-US" dirty="0" smtClean="0"/>
              <a:t>Discount rate is a </a:t>
            </a:r>
            <a:r>
              <a:rPr lang="en-US" dirty="0"/>
              <a:t>blended single rate that is the equivalent of the long-term rate while assets are available and a municipal bond index for the remaining </a:t>
            </a:r>
            <a:r>
              <a:rPr lang="en-US" dirty="0" smtClean="0"/>
              <a:t>period.</a:t>
            </a:r>
          </a:p>
          <a:p>
            <a:pPr lvl="1"/>
            <a:r>
              <a:rPr lang="en-US" dirty="0"/>
              <a:t>Many OPEB plans already using a “blended </a:t>
            </a:r>
            <a:r>
              <a:rPr lang="en-US" dirty="0" smtClean="0"/>
              <a:t>rate,” </a:t>
            </a:r>
            <a:r>
              <a:rPr lang="en-US" dirty="0"/>
              <a:t>although more loosely defined.</a:t>
            </a:r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1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to GASB </a:t>
            </a:r>
            <a:r>
              <a:rPr lang="en-US" dirty="0" smtClean="0"/>
              <a:t>67/68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Entry </a:t>
            </a:r>
            <a:r>
              <a:rPr lang="en-US" dirty="0"/>
              <a:t>Age Normal (EAN) level percent of pay cost method. </a:t>
            </a:r>
            <a:r>
              <a:rPr lang="en-US" dirty="0" smtClean="0"/>
              <a:t>Method </a:t>
            </a:r>
            <a:r>
              <a:rPr lang="en-US" dirty="0"/>
              <a:t>said to be chosen to enhance comparability</a:t>
            </a:r>
            <a:r>
              <a:rPr lang="en-US" dirty="0" smtClean="0"/>
              <a:t>.</a:t>
            </a:r>
          </a:p>
          <a:p>
            <a:r>
              <a:rPr lang="en-US" dirty="0"/>
              <a:t>OPEB Expense</a:t>
            </a:r>
          </a:p>
          <a:p>
            <a:pPr lvl="1"/>
            <a:r>
              <a:rPr lang="en-US" dirty="0"/>
              <a:t>EAN normal cost</a:t>
            </a:r>
          </a:p>
          <a:p>
            <a:pPr lvl="1"/>
            <a:r>
              <a:rPr lang="en-US" dirty="0"/>
              <a:t>Interest on the NOL</a:t>
            </a:r>
          </a:p>
          <a:p>
            <a:pPr lvl="1"/>
            <a:r>
              <a:rPr lang="en-US" dirty="0"/>
              <a:t>Immediate recognition of changes in active and inactive liability due to plan amendments</a:t>
            </a:r>
          </a:p>
          <a:p>
            <a:pPr lvl="1"/>
            <a:r>
              <a:rPr lang="en-US" dirty="0"/>
              <a:t>Deferred recognition (over average remaining service life) of changes in active and inactive liability due to assumption changes and actual experience</a:t>
            </a:r>
          </a:p>
          <a:p>
            <a:pPr lvl="1"/>
            <a:r>
              <a:rPr lang="en-US" dirty="0"/>
              <a:t>Deferred recognition of investment gains and losses over five </a:t>
            </a:r>
            <a:r>
              <a:rPr lang="en-US" dirty="0" smtClean="0"/>
              <a:t>years</a:t>
            </a:r>
            <a:endParaRPr lang="en-US" dirty="0"/>
          </a:p>
          <a:p>
            <a:r>
              <a:rPr lang="en-US" dirty="0"/>
              <a:t>Deferred inflows/outflows</a:t>
            </a:r>
          </a:p>
          <a:p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24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to GASB 67/68</a:t>
            </a:r>
            <a:endParaRPr lang="en-US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/>
              <a:t>Cost sharing employers will need to report proportionate share of NOL, OPEB expense and deferred inflows and outflows.</a:t>
            </a:r>
          </a:p>
          <a:p>
            <a:r>
              <a:rPr lang="en-US" dirty="0"/>
              <a:t>Must account for special funding situations when a </a:t>
            </a:r>
            <a:br>
              <a:rPr lang="en-US" dirty="0"/>
            </a:br>
            <a:r>
              <a:rPr lang="en-US" dirty="0"/>
              <a:t>non-employer contributing entity is present.</a:t>
            </a:r>
          </a:p>
          <a:p>
            <a:r>
              <a:rPr lang="en-US" dirty="0"/>
              <a:t>Extensive footnote disclosure and supplementary information required. </a:t>
            </a:r>
            <a:r>
              <a:rPr lang="en-US" dirty="0" smtClean="0"/>
              <a:t>10-year </a:t>
            </a:r>
            <a:r>
              <a:rPr lang="en-US" dirty="0"/>
              <a:t>schedules of many items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49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Costs</a:t>
            </a:r>
            <a:endParaRPr lang="en-US" dirty="0"/>
          </a:p>
          <a:p>
            <a:pPr lvl="1"/>
            <a:r>
              <a:rPr lang="en-US" dirty="0" smtClean="0"/>
              <a:t>Changes consistent </a:t>
            </a:r>
            <a:r>
              <a:rPr lang="en-US" dirty="0"/>
              <a:t>with recent changes to actuarial standards of practice (ASOPs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Dropped GASB 43/45’s reference to “community rated” cost basis.</a:t>
            </a:r>
          </a:p>
          <a:p>
            <a:pPr lvl="2"/>
            <a:r>
              <a:rPr lang="en-US" dirty="0"/>
              <a:t>Reference to </a:t>
            </a:r>
            <a:r>
              <a:rPr lang="en-US" dirty="0" smtClean="0"/>
              <a:t>“</a:t>
            </a:r>
            <a:r>
              <a:rPr lang="en-US" dirty="0"/>
              <a:t>include certain </a:t>
            </a:r>
            <a:r>
              <a:rPr lang="en-US" dirty="0" smtClean="0"/>
              <a:t>taxes” (e.g., PPACA’s High </a:t>
            </a:r>
            <a:r>
              <a:rPr lang="en-US" dirty="0"/>
              <a:t>Cost Plan Excise </a:t>
            </a:r>
            <a:r>
              <a:rPr lang="en-US" dirty="0" smtClean="0"/>
              <a:t>Tax or “Cadillac Tax”).</a:t>
            </a:r>
          </a:p>
          <a:p>
            <a:pPr lvl="1"/>
            <a:r>
              <a:rPr lang="en-US" dirty="0" smtClean="0"/>
              <a:t>ASOP No. 6: </a:t>
            </a:r>
            <a:r>
              <a:rPr lang="en-US" i="1" dirty="0"/>
              <a:t>Measuring Retiree Group Benefits Obligations and </a:t>
            </a:r>
            <a:r>
              <a:rPr lang="en-US" i="1" dirty="0" smtClean="0"/>
              <a:t>Determining Retiree </a:t>
            </a:r>
            <a:r>
              <a:rPr lang="en-US" i="1" dirty="0"/>
              <a:t>Group Benefits Program Periodic Costs or </a:t>
            </a:r>
            <a:r>
              <a:rPr lang="en-US" i="1" dirty="0" smtClean="0"/>
              <a:t>Actuarially Determined Contributions</a:t>
            </a:r>
          </a:p>
          <a:p>
            <a:pPr lvl="2"/>
            <a:r>
              <a:rPr lang="en-US" dirty="0"/>
              <a:t>Provides guidance for coordinating and integrating all of the elements of an actuarial valuation of a retiree group benefits program.</a:t>
            </a:r>
          </a:p>
          <a:p>
            <a:pPr lvl="2"/>
            <a:r>
              <a:rPr lang="en-US" dirty="0" smtClean="0"/>
              <a:t>Effective </a:t>
            </a:r>
            <a:r>
              <a:rPr lang="en-US" dirty="0"/>
              <a:t>for any actuarial work product with </a:t>
            </a:r>
            <a:r>
              <a:rPr lang="en-US" dirty="0" smtClean="0"/>
              <a:t>a measurement </a:t>
            </a:r>
            <a:r>
              <a:rPr lang="en-US" dirty="0"/>
              <a:t>date on or after March 31, </a:t>
            </a:r>
            <a:r>
              <a:rPr lang="en-US" dirty="0" smtClean="0"/>
              <a:t>2015.</a:t>
            </a:r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79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Claims costs</a:t>
            </a:r>
            <a:endParaRPr lang="en-US" dirty="0"/>
          </a:p>
          <a:p>
            <a:pPr lvl="1"/>
            <a:r>
              <a:rPr lang="en-US" dirty="0" smtClean="0"/>
              <a:t>Pooled </a:t>
            </a:r>
            <a:r>
              <a:rPr lang="en-US" dirty="0"/>
              <a:t>Health </a:t>
            </a:r>
            <a:r>
              <a:rPr lang="en-US" dirty="0" smtClean="0"/>
              <a:t>Plans</a:t>
            </a:r>
          </a:p>
          <a:p>
            <a:pPr lvl="2"/>
            <a:r>
              <a:rPr lang="en-US" dirty="0" smtClean="0"/>
              <a:t>The actuary </a:t>
            </a:r>
            <a:r>
              <a:rPr lang="en-US" dirty="0"/>
              <a:t>should reflect the </a:t>
            </a:r>
            <a:r>
              <a:rPr lang="en-US" dirty="0" smtClean="0"/>
              <a:t>full </a:t>
            </a:r>
            <a:r>
              <a:rPr lang="en-US" dirty="0"/>
              <a:t>age-specific cost, including the </a:t>
            </a:r>
            <a:r>
              <a:rPr lang="en-US" dirty="0" smtClean="0"/>
              <a:t>implicit subsidy.</a:t>
            </a:r>
          </a:p>
          <a:p>
            <a:pPr lvl="3"/>
            <a:r>
              <a:rPr lang="en-US" dirty="0"/>
              <a:t>The value of the employer’s benefit commitment is independent of the method used to provide the benefit.</a:t>
            </a:r>
          </a:p>
          <a:p>
            <a:pPr lvl="3"/>
            <a:r>
              <a:rPr lang="en-US" dirty="0" smtClean="0"/>
              <a:t>Results </a:t>
            </a:r>
            <a:r>
              <a:rPr lang="en-US" dirty="0"/>
              <a:t>in a more appropriate representation of </a:t>
            </a:r>
            <a:r>
              <a:rPr lang="en-US" dirty="0" smtClean="0"/>
              <a:t>the employer’s </a:t>
            </a:r>
            <a:r>
              <a:rPr lang="en-US" dirty="0" smtClean="0"/>
              <a:t>long-term </a:t>
            </a:r>
            <a:r>
              <a:rPr lang="en-US" dirty="0"/>
              <a:t>liabilities for </a:t>
            </a:r>
            <a:r>
              <a:rPr lang="en-US" dirty="0" smtClean="0"/>
              <a:t>retirees as there </a:t>
            </a:r>
            <a:r>
              <a:rPr lang="en-US" dirty="0"/>
              <a:t>is no guarantee that the current premium structure or the pooled health plan will </a:t>
            </a:r>
            <a:r>
              <a:rPr lang="en-US" dirty="0" smtClean="0"/>
              <a:t>continue over </a:t>
            </a:r>
            <a:r>
              <a:rPr lang="en-US" dirty="0"/>
              <a:t>the </a:t>
            </a:r>
            <a:r>
              <a:rPr lang="en-US" dirty="0" smtClean="0"/>
              <a:t>long-term </a:t>
            </a:r>
            <a:r>
              <a:rPr lang="en-US" dirty="0"/>
              <a:t>nor that the employer will continue or be allowed to continue in the </a:t>
            </a:r>
            <a:r>
              <a:rPr lang="en-US" dirty="0" smtClean="0"/>
              <a:t>pool.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actuary </a:t>
            </a:r>
            <a:r>
              <a:rPr lang="en-US" dirty="0" smtClean="0"/>
              <a:t>should </a:t>
            </a:r>
            <a:r>
              <a:rPr lang="en-US" dirty="0"/>
              <a:t>use age-specific costs based upon the </a:t>
            </a:r>
            <a:r>
              <a:rPr lang="en-US" dirty="0" smtClean="0"/>
              <a:t>pooled health </a:t>
            </a:r>
            <a:r>
              <a:rPr lang="en-US" dirty="0"/>
              <a:t>plan’s total age distribution and </a:t>
            </a:r>
            <a:r>
              <a:rPr lang="en-US" dirty="0" smtClean="0"/>
              <a:t>the pooled health plan’s total expected </a:t>
            </a:r>
            <a:r>
              <a:rPr lang="en-US" dirty="0"/>
              <a:t>claims </a:t>
            </a:r>
            <a:r>
              <a:rPr lang="en-US" dirty="0" smtClean="0"/>
              <a:t>costs.</a:t>
            </a:r>
          </a:p>
          <a:p>
            <a:pPr lvl="3"/>
            <a:r>
              <a:rPr lang="en-US" dirty="0" smtClean="0"/>
              <a:t>Distribution </a:t>
            </a:r>
            <a:r>
              <a:rPr lang="en-US" dirty="0"/>
              <a:t>table for the total number of covered health </a:t>
            </a:r>
            <a:r>
              <a:rPr lang="en-US" dirty="0" smtClean="0"/>
              <a:t>plan members </a:t>
            </a:r>
            <a:r>
              <a:rPr lang="en-US" dirty="0"/>
              <a:t>by age, or by age and gender, provided by the pooled </a:t>
            </a:r>
            <a:r>
              <a:rPr lang="en-US" dirty="0" smtClean="0"/>
              <a:t>health plan.</a:t>
            </a:r>
          </a:p>
          <a:p>
            <a:pPr lvl="3"/>
            <a:r>
              <a:rPr lang="en-US" dirty="0" smtClean="0"/>
              <a:t>If pooled health plan information </a:t>
            </a:r>
            <a:r>
              <a:rPr lang="en-US" dirty="0"/>
              <a:t>is not </a:t>
            </a:r>
            <a:r>
              <a:rPr lang="en-US" dirty="0" smtClean="0"/>
              <a:t>available, the </a:t>
            </a:r>
            <a:r>
              <a:rPr lang="en-US" dirty="0"/>
              <a:t>actuary may make a reasonable assumption regarding the </a:t>
            </a:r>
            <a:r>
              <a:rPr lang="en-US" dirty="0" smtClean="0"/>
              <a:t>pooled health plan’s age/gender distribution.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66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Claims costs</a:t>
            </a:r>
            <a:endParaRPr lang="en-US" dirty="0"/>
          </a:p>
          <a:p>
            <a:pPr lvl="1"/>
            <a:r>
              <a:rPr lang="en-US" dirty="0" smtClean="0"/>
              <a:t>Cadillac Tax</a:t>
            </a:r>
          </a:p>
          <a:p>
            <a:pPr lvl="2"/>
            <a:r>
              <a:rPr lang="en-US" i="1" dirty="0"/>
              <a:t>“Projected benefit payments also should include taxes or other assessments expected to be imposed on benefit payments…”</a:t>
            </a:r>
            <a:endParaRPr lang="en-US" i="1" dirty="0" smtClean="0"/>
          </a:p>
          <a:p>
            <a:pPr lvl="2"/>
            <a:r>
              <a:rPr lang="en-US" dirty="0" smtClean="0"/>
              <a:t>Impact to long-term trend assumption</a:t>
            </a:r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10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3733800"/>
            <a:ext cx="4038600" cy="242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41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Claims costs</a:t>
            </a:r>
            <a:endParaRPr lang="en-US" dirty="0"/>
          </a:p>
          <a:p>
            <a:pPr lvl="1"/>
            <a:r>
              <a:rPr lang="en-US" dirty="0" smtClean="0"/>
              <a:t>Subsidies</a:t>
            </a:r>
          </a:p>
          <a:p>
            <a:pPr lvl="2"/>
            <a:r>
              <a:rPr lang="en-US" i="1" dirty="0" smtClean="0"/>
              <a:t>“[P]rojected </a:t>
            </a:r>
            <a:r>
              <a:rPr lang="en-US" i="1" dirty="0"/>
              <a:t>benefit payments should not be reduced by subsidies expected to be received for making benefit payments other than those received for providing Medicare benefits</a:t>
            </a:r>
            <a:r>
              <a:rPr lang="en-US" i="1" dirty="0" smtClean="0"/>
              <a:t>.”</a:t>
            </a:r>
          </a:p>
          <a:p>
            <a:pPr lvl="2"/>
            <a:r>
              <a:rPr lang="en-US" dirty="0" smtClean="0"/>
              <a:t>Technical </a:t>
            </a:r>
            <a:r>
              <a:rPr lang="en-US" dirty="0"/>
              <a:t>Bulletin No. </a:t>
            </a:r>
            <a:r>
              <a:rPr lang="en-US" dirty="0" smtClean="0"/>
              <a:t>2006-1 still applies.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lvl="2"/>
            <a:endParaRPr lang="en-US" i="1" dirty="0" smtClean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15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Discount Rate</a:t>
            </a:r>
            <a:endParaRPr lang="en-US" dirty="0"/>
          </a:p>
          <a:p>
            <a:pPr lvl="1"/>
            <a:r>
              <a:rPr lang="en-US" dirty="0"/>
              <a:t>Pay-as-you-go: Index rate for high-quality 20-year tax exempt bond (AA/Aa or higher</a:t>
            </a:r>
            <a:r>
              <a:rPr lang="en-US" dirty="0" smtClean="0"/>
              <a:t>).</a:t>
            </a:r>
            <a:endParaRPr lang="en-US" dirty="0"/>
          </a:p>
          <a:p>
            <a:pPr lvl="1"/>
            <a:r>
              <a:rPr lang="en-US" dirty="0" smtClean="0"/>
              <a:t>Generally speaking, OPEB plans are not as well funded.</a:t>
            </a:r>
            <a:endParaRPr lang="en-US" dirty="0"/>
          </a:p>
          <a:p>
            <a:pPr lvl="2"/>
            <a:r>
              <a:rPr lang="en-US" dirty="0" smtClean="0"/>
              <a:t>Potential volatility in discount rate assumption.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58" y="3804796"/>
            <a:ext cx="4581742" cy="274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3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Discount Rate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xperience study needed, if funded.</a:t>
            </a:r>
          </a:p>
          <a:p>
            <a:pPr lvl="1"/>
            <a:r>
              <a:rPr lang="en-US" dirty="0" smtClean="0"/>
              <a:t>Disclosures</a:t>
            </a:r>
          </a:p>
          <a:p>
            <a:pPr lvl="2"/>
            <a:r>
              <a:rPr lang="en-US" dirty="0" smtClean="0"/>
              <a:t>Long-term </a:t>
            </a:r>
            <a:r>
              <a:rPr lang="en-US" dirty="0"/>
              <a:t>expected real rate of return for each major asset class.</a:t>
            </a:r>
          </a:p>
          <a:p>
            <a:pPr lvl="2"/>
            <a:r>
              <a:rPr lang="en-US" dirty="0"/>
              <a:t>Money-weighted </a:t>
            </a:r>
            <a:r>
              <a:rPr lang="en-US" dirty="0" smtClean="0"/>
              <a:t>returns.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788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Sensitivity disclosures</a:t>
            </a:r>
            <a:endParaRPr lang="en-US" dirty="0"/>
          </a:p>
          <a:p>
            <a:pPr lvl="1"/>
            <a:r>
              <a:rPr lang="en-US" dirty="0" smtClean="0"/>
              <a:t>+/- </a:t>
            </a:r>
            <a:r>
              <a:rPr lang="en-US" dirty="0"/>
              <a:t>1% discount </a:t>
            </a:r>
            <a:r>
              <a:rPr lang="en-US" dirty="0" smtClean="0"/>
              <a:t>rate</a:t>
            </a:r>
            <a:endParaRPr lang="en-US" dirty="0"/>
          </a:p>
          <a:p>
            <a:pPr lvl="1"/>
            <a:r>
              <a:rPr lang="en-US" dirty="0" smtClean="0"/>
              <a:t>+/- </a:t>
            </a:r>
            <a:r>
              <a:rPr lang="en-US" dirty="0"/>
              <a:t>1% health </a:t>
            </a:r>
            <a:r>
              <a:rPr lang="en-US" dirty="0" smtClean="0"/>
              <a:t>trend</a:t>
            </a:r>
          </a:p>
          <a:p>
            <a:pPr lvl="1"/>
            <a:r>
              <a:rPr lang="en-US" dirty="0" smtClean="0"/>
              <a:t>Total of 9 NOL measurements.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14</a:t>
            </a:fld>
            <a:endParaRPr lang="en-US" dirty="0"/>
          </a:p>
        </p:txBody>
      </p:sp>
      <p:graphicFrame>
        <p:nvGraphicFramePr>
          <p:cNvPr id="5" name="Group 1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698928"/>
              </p:ext>
            </p:extLst>
          </p:nvPr>
        </p:nvGraphicFramePr>
        <p:xfrm>
          <a:off x="2229440" y="3413760"/>
          <a:ext cx="4247560" cy="2072640"/>
        </p:xfrm>
        <a:graphic>
          <a:graphicData uri="http://schemas.openxmlformats.org/drawingml/2006/table">
            <a:tbl>
              <a:tblPr/>
              <a:tblGrid>
                <a:gridCol w="365760"/>
                <a:gridCol w="970450"/>
                <a:gridCol w="970450"/>
                <a:gridCol w="970450"/>
                <a:gridCol w="970450"/>
              </a:tblGrid>
              <a:tr h="365760"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Rate of Investment Return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90500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+1%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0%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-1%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572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Trend</a:t>
                      </a:r>
                    </a:p>
                  </a:txBody>
                  <a:tcPr vert="vert2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+1%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862013" algn="dec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862013" algn="dec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862013" algn="dec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862013" algn="dec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-1%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862013" algn="dec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862013" algn="dec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202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Entry </a:t>
            </a:r>
            <a:r>
              <a:rPr lang="en-US" dirty="0"/>
              <a:t>age actuarial cost </a:t>
            </a:r>
            <a:r>
              <a:rPr lang="en-US" dirty="0" smtClean="0"/>
              <a:t>method (level % of pay)</a:t>
            </a:r>
          </a:p>
          <a:p>
            <a:pPr lvl="1"/>
            <a:r>
              <a:rPr lang="en-US" dirty="0" smtClean="0"/>
              <a:t>OPEBs are often not salary-based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ayroll data</a:t>
            </a:r>
          </a:p>
          <a:p>
            <a:pPr lvl="2"/>
            <a:r>
              <a:rPr lang="en-US" dirty="0" smtClean="0"/>
              <a:t>Availability</a:t>
            </a:r>
          </a:p>
          <a:p>
            <a:pPr lvl="2"/>
            <a:r>
              <a:rPr lang="en-US" dirty="0" smtClean="0"/>
              <a:t>Comparability to pension data</a:t>
            </a:r>
          </a:p>
          <a:p>
            <a:pPr lvl="2"/>
            <a:r>
              <a:rPr lang="en-US" dirty="0" smtClean="0"/>
              <a:t>Volunteer plans</a:t>
            </a:r>
          </a:p>
          <a:p>
            <a:pPr lvl="1"/>
            <a:r>
              <a:rPr lang="en-US" dirty="0" smtClean="0"/>
              <a:t>Projections back to entry age</a:t>
            </a:r>
          </a:p>
          <a:p>
            <a:pPr lvl="2"/>
            <a:r>
              <a:rPr lang="en-US" dirty="0" smtClean="0"/>
              <a:t>Salary</a:t>
            </a:r>
          </a:p>
          <a:p>
            <a:pPr lvl="2"/>
            <a:r>
              <a:rPr lang="en-US" dirty="0" smtClean="0"/>
              <a:t>Benefits</a:t>
            </a:r>
          </a:p>
          <a:p>
            <a:pPr lvl="1"/>
            <a:r>
              <a:rPr lang="en-US" dirty="0" smtClean="0"/>
              <a:t>Negative normal costs</a:t>
            </a:r>
          </a:p>
          <a:p>
            <a:pPr lvl="2"/>
            <a:r>
              <a:rPr lang="en-US" dirty="0" smtClean="0"/>
              <a:t>Disability plans</a:t>
            </a:r>
          </a:p>
          <a:p>
            <a:pPr lvl="1"/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18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OPEB-Specific Items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/>
              <a:t>Valuations </a:t>
            </a:r>
            <a:r>
              <a:rPr lang="en-US" dirty="0" smtClean="0"/>
              <a:t>required every two years.</a:t>
            </a:r>
          </a:p>
          <a:p>
            <a:pPr lvl="1"/>
            <a:r>
              <a:rPr lang="en-US" dirty="0" smtClean="0"/>
              <a:t>GASB 43/45 allows </a:t>
            </a:r>
            <a:r>
              <a:rPr lang="en-US" dirty="0" smtClean="0"/>
              <a:t>three-year </a:t>
            </a:r>
            <a:r>
              <a:rPr lang="en-US" dirty="0" smtClean="0"/>
              <a:t>valuation cycle if </a:t>
            </a:r>
            <a:r>
              <a:rPr lang="en-US" dirty="0"/>
              <a:t>fewer than 200 participants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Alternative Measurement Method </a:t>
            </a:r>
            <a:r>
              <a:rPr lang="en-US" dirty="0"/>
              <a:t>(AMM</a:t>
            </a:r>
            <a:r>
              <a:rPr lang="en-US" dirty="0" smtClean="0"/>
              <a:t>) is still an option.</a:t>
            </a:r>
          </a:p>
          <a:p>
            <a:pPr lvl="1"/>
            <a:r>
              <a:rPr lang="en-US" dirty="0" smtClean="0"/>
              <a:t>Less </a:t>
            </a:r>
            <a:r>
              <a:rPr lang="en-US" dirty="0"/>
              <a:t>than 100 </a:t>
            </a:r>
            <a:r>
              <a:rPr lang="en-US" dirty="0" smtClean="0"/>
              <a:t>plan members (actives </a:t>
            </a:r>
            <a:r>
              <a:rPr lang="en-US" dirty="0"/>
              <a:t>and </a:t>
            </a:r>
            <a:r>
              <a:rPr lang="en-US" dirty="0" smtClean="0"/>
              <a:t>retirees).</a:t>
            </a:r>
            <a:endParaRPr lang="en-US" dirty="0"/>
          </a:p>
          <a:p>
            <a:pPr lvl="1"/>
            <a:r>
              <a:rPr lang="en-US" dirty="0"/>
              <a:t>Special footnote </a:t>
            </a:r>
            <a:r>
              <a:rPr lang="en-US" dirty="0" smtClean="0"/>
              <a:t>requirements.</a:t>
            </a:r>
            <a:endParaRPr lang="en-US" dirty="0"/>
          </a:p>
          <a:p>
            <a:pPr lvl="1"/>
            <a:r>
              <a:rPr lang="en-US" dirty="0" smtClean="0"/>
              <a:t>Model inputs more formulaic.</a:t>
            </a:r>
            <a:endParaRPr lang="en-US" dirty="0"/>
          </a:p>
          <a:p>
            <a:pPr lvl="1"/>
            <a:r>
              <a:rPr lang="en-US" dirty="0" smtClean="0"/>
              <a:t>Turnover </a:t>
            </a:r>
            <a:r>
              <a:rPr lang="en-US" dirty="0"/>
              <a:t>should be derived from </a:t>
            </a:r>
            <a:r>
              <a:rPr lang="en-US" dirty="0" smtClean="0"/>
              <a:t>U.S</a:t>
            </a:r>
            <a:r>
              <a:rPr lang="en-US" dirty="0"/>
              <a:t>. Office of Personnel Management </a:t>
            </a:r>
            <a:r>
              <a:rPr lang="en-US" dirty="0" smtClean="0"/>
              <a:t>data of </a:t>
            </a:r>
            <a:r>
              <a:rPr lang="en-US" dirty="0"/>
              <a:t>the employee group covered by the Federal Employees Retirement System.</a:t>
            </a:r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4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Stay In Touch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GASB website</a:t>
            </a:r>
          </a:p>
          <a:p>
            <a:pPr lvl="1"/>
            <a:r>
              <a:rPr lang="en-US" dirty="0" smtClean="0">
                <a:hlinkClick r:id="rId3"/>
              </a:rPr>
              <a:t>www.GASB.org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Live </a:t>
            </a:r>
            <a:r>
              <a:rPr lang="en-US" dirty="0"/>
              <a:t>Meeting </a:t>
            </a:r>
            <a:r>
              <a:rPr lang="en-US" dirty="0" smtClean="0"/>
              <a:t>Webcasts</a:t>
            </a:r>
          </a:p>
          <a:p>
            <a:pPr lvl="1"/>
            <a:r>
              <a:rPr lang="en-US" dirty="0" smtClean="0"/>
              <a:t>GASB Board meetings available via live video/audio.</a:t>
            </a:r>
          </a:p>
          <a:p>
            <a:pPr lvl="2"/>
            <a:r>
              <a:rPr lang="en-US" dirty="0" smtClean="0"/>
              <a:t>Next meeting is November </a:t>
            </a:r>
            <a:r>
              <a:rPr lang="en-US" dirty="0"/>
              <a:t>11, </a:t>
            </a:r>
            <a:r>
              <a:rPr lang="en-US" dirty="0" smtClean="0"/>
              <a:t>2014.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00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447800"/>
            <a:ext cx="76200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dirty="0" smtClean="0"/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 smtClean="0"/>
              <a:t>Questions?</a:t>
            </a:r>
            <a:endParaRPr lang="en-US" sz="4800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CED84-0168-41C6-98B8-F1ADDB9C0C1E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02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Theme1" id="{20FA394B-8EE1-406C-8EDE-94270CEC0B4C}" vid="{BC022310-1106-4AC9-9A17-D6B294ECB5B1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10760</TotalTime>
  <Words>1106</Words>
  <Application>Microsoft Macintosh PowerPoint</Application>
  <PresentationFormat>On-screen Show (4:3)</PresentationFormat>
  <Paragraphs>177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Custom Design</vt:lpstr>
      <vt:lpstr>Theme1</vt:lpstr>
      <vt:lpstr>1_Custom Design</vt:lpstr>
      <vt:lpstr>GASB’s OPEB Changes - Will they impact public sector health care benefits?</vt:lpstr>
      <vt:lpstr>Agenda</vt:lpstr>
      <vt:lpstr>Timing</vt:lpstr>
      <vt:lpstr>New GASB Standards for OPEB</vt:lpstr>
      <vt:lpstr>Similar to GASB 67/68</vt:lpstr>
      <vt:lpstr>Similar to GASB 67/68</vt:lpstr>
      <vt:lpstr>Similar to GASB 67/68</vt:lpstr>
      <vt:lpstr>OPEB-Specific Items</vt:lpstr>
      <vt:lpstr>OPEB-Specific Items</vt:lpstr>
      <vt:lpstr>OPEB-Specific Items</vt:lpstr>
      <vt:lpstr>OPEB-Specific Items</vt:lpstr>
      <vt:lpstr>OPEB-Specific Items</vt:lpstr>
      <vt:lpstr>OPEB-Specific Items</vt:lpstr>
      <vt:lpstr>OPEB-Specific Items</vt:lpstr>
      <vt:lpstr>OPEB-Specific Items</vt:lpstr>
      <vt:lpstr>OPEB-Specific Items</vt:lpstr>
      <vt:lpstr>Stay In Touch</vt:lpstr>
      <vt:lpstr>PowerPoint Presentation</vt:lpstr>
    </vt:vector>
  </TitlesOfParts>
  <Company>Cavanaugh Macdonald Consulting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ericg@cavmacconsulting.com</dc:creator>
  <cp:lastModifiedBy>Office 2004 Test Drive User</cp:lastModifiedBy>
  <cp:revision>598</cp:revision>
  <cp:lastPrinted>2014-11-04T16:06:45Z</cp:lastPrinted>
  <dcterms:created xsi:type="dcterms:W3CDTF">2005-10-21T20:15:51Z</dcterms:created>
  <dcterms:modified xsi:type="dcterms:W3CDTF">2015-02-17T19:47:42Z</dcterms:modified>
</cp:coreProperties>
</file>