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97" r:id="rId2"/>
    <p:sldId id="329" r:id="rId3"/>
    <p:sldId id="341" r:id="rId4"/>
    <p:sldId id="344" r:id="rId5"/>
    <p:sldId id="345" r:id="rId6"/>
    <p:sldId id="343" r:id="rId7"/>
    <p:sldId id="342" r:id="rId8"/>
    <p:sldId id="331" r:id="rId9"/>
    <p:sldId id="346" r:id="rId10"/>
    <p:sldId id="347" r:id="rId11"/>
    <p:sldId id="332" r:id="rId12"/>
    <p:sldId id="333" r:id="rId13"/>
    <p:sldId id="339" r:id="rId14"/>
    <p:sldId id="340" r:id="rId15"/>
    <p:sldId id="334" r:id="rId16"/>
    <p:sldId id="335" r:id="rId17"/>
    <p:sldId id="336" r:id="rId18"/>
    <p:sldId id="338" r:id="rId19"/>
  </p:sldIdLst>
  <p:sldSz cx="9144000" cy="6858000" type="screen4x3"/>
  <p:notesSz cx="7077075" cy="91170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33399"/>
    <a:srgbClr val="0066CC"/>
    <a:srgbClr val="3366FF"/>
    <a:srgbClr val="000000"/>
    <a:srgbClr val="66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4700" autoAdjust="0"/>
  </p:normalViewPr>
  <p:slideViewPr>
    <p:cSldViewPr>
      <p:cViewPr varScale="1">
        <p:scale>
          <a:sx n="87" d="100"/>
          <a:sy n="87" d="100"/>
        </p:scale>
        <p:origin x="72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70" d="100"/>
          <a:sy n="70" d="100"/>
        </p:scale>
        <p:origin x="224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56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55613"/>
          </a:xfrm>
          <a:prstGeom prst="rect">
            <a:avLst/>
          </a:prstGeom>
        </p:spPr>
        <p:txBody>
          <a:bodyPr vert="horz" lIns="91440" tIns="45720" rIns="91440" bIns="45720" rtlCol="0"/>
          <a:lstStyle>
            <a:lvl1pPr algn="r">
              <a:defRPr sz="1200"/>
            </a:lvl1pPr>
          </a:lstStyle>
          <a:p>
            <a:fld id="{004B5697-E0B1-466A-8E6A-CF49DF993D0D}" type="datetimeFigureOut">
              <a:rPr lang="en-US" smtClean="0"/>
              <a:pPr/>
              <a:t>8/29/2014</a:t>
            </a:fld>
            <a:endParaRPr lang="en-US"/>
          </a:p>
        </p:txBody>
      </p:sp>
      <p:sp>
        <p:nvSpPr>
          <p:cNvPr id="4" name="Footer Placeholder 3"/>
          <p:cNvSpPr>
            <a:spLocks noGrp="1"/>
          </p:cNvSpPr>
          <p:nvPr>
            <p:ph type="ftr" sz="quarter" idx="2"/>
          </p:nvPr>
        </p:nvSpPr>
        <p:spPr>
          <a:xfrm>
            <a:off x="0" y="8659813"/>
            <a:ext cx="3067050" cy="4556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659813"/>
            <a:ext cx="3067050" cy="455612"/>
          </a:xfrm>
          <a:prstGeom prst="rect">
            <a:avLst/>
          </a:prstGeom>
        </p:spPr>
        <p:txBody>
          <a:bodyPr vert="horz" lIns="91440" tIns="45720" rIns="91440" bIns="45720" rtlCol="0" anchor="b"/>
          <a:lstStyle>
            <a:lvl1pPr algn="r">
              <a:defRPr sz="1200"/>
            </a:lvl1pPr>
          </a:lstStyle>
          <a:p>
            <a:fld id="{925BFCD7-E21E-4E16-99DD-967D5CC88919}" type="slidenum">
              <a:rPr lang="en-US" smtClean="0"/>
              <a:pPr/>
              <a:t>‹#›</a:t>
            </a:fld>
            <a:endParaRPr lang="en-US"/>
          </a:p>
        </p:txBody>
      </p:sp>
    </p:spTree>
    <p:extLst>
      <p:ext uri="{BB962C8B-B14F-4D97-AF65-F5344CB8AC3E}">
        <p14:creationId xmlns:p14="http://schemas.microsoft.com/office/powerpoint/2010/main" val="3222884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65463" cy="455613"/>
          </a:xfrm>
          <a:prstGeom prst="rect">
            <a:avLst/>
          </a:prstGeom>
          <a:noFill/>
          <a:ln w="9525">
            <a:noFill/>
            <a:miter lim="800000"/>
            <a:headEnd/>
            <a:tailEnd/>
          </a:ln>
          <a:effectLst/>
        </p:spPr>
        <p:txBody>
          <a:bodyPr vert="horz" wrap="square" lIns="93065" tIns="46533" rIns="93065" bIns="46533" numCol="1" anchor="t" anchorCtr="0" compatLnSpc="1">
            <a:prstTxWarp prst="textNoShape">
              <a:avLst/>
            </a:prstTxWarp>
          </a:bodyPr>
          <a:lstStyle>
            <a:lvl1pPr defTabSz="931863">
              <a:defRPr sz="1200"/>
            </a:lvl1pPr>
          </a:lstStyle>
          <a:p>
            <a:pPr>
              <a:defRPr/>
            </a:pPr>
            <a:endParaRPr lang="en-US"/>
          </a:p>
        </p:txBody>
      </p:sp>
      <p:sp>
        <p:nvSpPr>
          <p:cNvPr id="8195" name="Rectangle 3"/>
          <p:cNvSpPr>
            <a:spLocks noGrp="1" noChangeArrowheads="1"/>
          </p:cNvSpPr>
          <p:nvPr>
            <p:ph type="dt" idx="1"/>
          </p:nvPr>
        </p:nvSpPr>
        <p:spPr bwMode="auto">
          <a:xfrm>
            <a:off x="4010025" y="0"/>
            <a:ext cx="3065463" cy="455613"/>
          </a:xfrm>
          <a:prstGeom prst="rect">
            <a:avLst/>
          </a:prstGeom>
          <a:noFill/>
          <a:ln w="9525">
            <a:noFill/>
            <a:miter lim="800000"/>
            <a:headEnd/>
            <a:tailEnd/>
          </a:ln>
          <a:effectLst/>
        </p:spPr>
        <p:txBody>
          <a:bodyPr vert="horz" wrap="square" lIns="93065" tIns="46533" rIns="93065" bIns="46533" numCol="1" anchor="t" anchorCtr="0" compatLnSpc="1">
            <a:prstTxWarp prst="textNoShape">
              <a:avLst/>
            </a:prstTxWarp>
          </a:bodyPr>
          <a:lstStyle>
            <a:lvl1pPr algn="r" defTabSz="931863">
              <a:defRPr sz="1200"/>
            </a:lvl1pPr>
          </a:lstStyle>
          <a:p>
            <a:pPr>
              <a:defRPr/>
            </a:pPr>
            <a:endParaRPr lang="en-US"/>
          </a:p>
        </p:txBody>
      </p:sp>
      <p:sp>
        <p:nvSpPr>
          <p:cNvPr id="22532" name="Rectangle 4"/>
          <p:cNvSpPr>
            <a:spLocks noGrp="1" noRot="1" noChangeAspect="1" noChangeArrowheads="1" noTextEdit="1"/>
          </p:cNvSpPr>
          <p:nvPr>
            <p:ph type="sldImg" idx="2"/>
          </p:nvPr>
        </p:nvSpPr>
        <p:spPr bwMode="auto">
          <a:xfrm>
            <a:off x="1260475" y="684213"/>
            <a:ext cx="4556125" cy="3417887"/>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08025" y="4330700"/>
            <a:ext cx="5661025" cy="4102100"/>
          </a:xfrm>
          <a:prstGeom prst="rect">
            <a:avLst/>
          </a:prstGeom>
          <a:noFill/>
          <a:ln w="9525">
            <a:noFill/>
            <a:miter lim="800000"/>
            <a:headEnd/>
            <a:tailEnd/>
          </a:ln>
          <a:effectLst/>
        </p:spPr>
        <p:txBody>
          <a:bodyPr vert="horz" wrap="square" lIns="93065" tIns="46533" rIns="93065" bIns="4653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59813"/>
            <a:ext cx="3065463" cy="455612"/>
          </a:xfrm>
          <a:prstGeom prst="rect">
            <a:avLst/>
          </a:prstGeom>
          <a:noFill/>
          <a:ln w="9525">
            <a:noFill/>
            <a:miter lim="800000"/>
            <a:headEnd/>
            <a:tailEnd/>
          </a:ln>
          <a:effectLst/>
        </p:spPr>
        <p:txBody>
          <a:bodyPr vert="horz" wrap="square" lIns="93065" tIns="46533" rIns="93065" bIns="46533" numCol="1" anchor="b" anchorCtr="0" compatLnSpc="1">
            <a:prstTxWarp prst="textNoShape">
              <a:avLst/>
            </a:prstTxWarp>
          </a:bodyPr>
          <a:lstStyle>
            <a:lvl1pPr defTabSz="931863">
              <a:defRPr sz="1200"/>
            </a:lvl1pPr>
          </a:lstStyle>
          <a:p>
            <a:pPr>
              <a:defRPr/>
            </a:pPr>
            <a:endParaRPr lang="en-US"/>
          </a:p>
        </p:txBody>
      </p:sp>
      <p:sp>
        <p:nvSpPr>
          <p:cNvPr id="8199" name="Rectangle 7"/>
          <p:cNvSpPr>
            <a:spLocks noGrp="1" noChangeArrowheads="1"/>
          </p:cNvSpPr>
          <p:nvPr>
            <p:ph type="sldNum" sz="quarter" idx="5"/>
          </p:nvPr>
        </p:nvSpPr>
        <p:spPr bwMode="auto">
          <a:xfrm>
            <a:off x="4010025" y="8659813"/>
            <a:ext cx="3065463" cy="455612"/>
          </a:xfrm>
          <a:prstGeom prst="rect">
            <a:avLst/>
          </a:prstGeom>
          <a:noFill/>
          <a:ln w="9525">
            <a:noFill/>
            <a:miter lim="800000"/>
            <a:headEnd/>
            <a:tailEnd/>
          </a:ln>
          <a:effectLst/>
        </p:spPr>
        <p:txBody>
          <a:bodyPr vert="horz" wrap="square" lIns="93065" tIns="46533" rIns="93065" bIns="46533" numCol="1" anchor="b" anchorCtr="0" compatLnSpc="1">
            <a:prstTxWarp prst="textNoShape">
              <a:avLst/>
            </a:prstTxWarp>
          </a:bodyPr>
          <a:lstStyle>
            <a:lvl1pPr algn="r" defTabSz="931863">
              <a:defRPr sz="1200"/>
            </a:lvl1pPr>
          </a:lstStyle>
          <a:p>
            <a:pPr>
              <a:defRPr/>
            </a:pPr>
            <a:fld id="{08A8673B-088E-4CDB-ABB4-61BB9295FD64}" type="slidenum">
              <a:rPr lang="en-US"/>
              <a:pPr>
                <a:defRPr/>
              </a:pPr>
              <a:t>‹#›</a:t>
            </a:fld>
            <a:endParaRPr lang="en-US"/>
          </a:p>
        </p:txBody>
      </p:sp>
    </p:spTree>
    <p:extLst>
      <p:ext uri="{BB962C8B-B14F-4D97-AF65-F5344CB8AC3E}">
        <p14:creationId xmlns:p14="http://schemas.microsoft.com/office/powerpoint/2010/main" val="2282741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Slide Number Placeholder 3"/>
          <p:cNvSpPr>
            <a:spLocks noGrp="1"/>
          </p:cNvSpPr>
          <p:nvPr>
            <p:ph type="sldNum" sz="quarter" idx="5"/>
          </p:nvPr>
        </p:nvSpPr>
        <p:spPr>
          <a:noFill/>
        </p:spPr>
        <p:txBody>
          <a:bodyPr/>
          <a:lstStyle/>
          <a:p>
            <a:fld id="{921117F5-D8CE-44F3-B1E5-BF2731B86B8D}" type="slidenum">
              <a:rPr lang="en-US" smtClean="0"/>
              <a:pPr/>
              <a:t>1</a:t>
            </a:fld>
            <a:endParaRPr lang="en-US" smtClean="0"/>
          </a:p>
        </p:txBody>
      </p:sp>
    </p:spTree>
    <p:extLst>
      <p:ext uri="{BB962C8B-B14F-4D97-AF65-F5344CB8AC3E}">
        <p14:creationId xmlns:p14="http://schemas.microsoft.com/office/powerpoint/2010/main" val="2975687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endParaRPr lang="en-US" dirty="0" smtClean="0"/>
          </a:p>
        </p:txBody>
      </p:sp>
      <p:sp>
        <p:nvSpPr>
          <p:cNvPr id="24580" name="Slide Number Placeholder 3"/>
          <p:cNvSpPr>
            <a:spLocks noGrp="1"/>
          </p:cNvSpPr>
          <p:nvPr>
            <p:ph type="sldNum" sz="quarter" idx="5"/>
          </p:nvPr>
        </p:nvSpPr>
        <p:spPr>
          <a:noFill/>
        </p:spPr>
        <p:txBody>
          <a:bodyPr/>
          <a:lstStyle/>
          <a:p>
            <a:fld id="{87811B32-309E-47E1-97BE-DBB1513A549B}" type="slidenum">
              <a:rPr lang="en-US" smtClean="0"/>
              <a:pPr/>
              <a:t>2</a:t>
            </a:fld>
            <a:endParaRPr lang="en-US" smtClean="0"/>
          </a:p>
        </p:txBody>
      </p:sp>
    </p:spTree>
    <p:extLst>
      <p:ext uri="{BB962C8B-B14F-4D97-AF65-F5344CB8AC3E}">
        <p14:creationId xmlns:p14="http://schemas.microsoft.com/office/powerpoint/2010/main" val="3770304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2362200"/>
            <a:ext cx="9144000" cy="114300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 name="Text Box 9"/>
          <p:cNvSpPr txBox="1">
            <a:spLocks noChangeArrowheads="1"/>
          </p:cNvSpPr>
          <p:nvPr/>
        </p:nvSpPr>
        <p:spPr bwMode="auto">
          <a:xfrm>
            <a:off x="3276600" y="925513"/>
            <a:ext cx="7772400" cy="857250"/>
          </a:xfrm>
          <a:prstGeom prst="rect">
            <a:avLst/>
          </a:prstGeom>
          <a:noFill/>
          <a:ln w="9525" algn="in">
            <a:noFill/>
            <a:miter lim="800000"/>
            <a:headEnd/>
            <a:tailEnd/>
          </a:ln>
          <a:effectLst/>
        </p:spPr>
        <p:txBody>
          <a:bodyPr lIns="36576" tIns="36576" rIns="36576" bIns="36576"/>
          <a:lstStyle/>
          <a:p>
            <a:pPr algn="ctr">
              <a:defRPr/>
            </a:pPr>
            <a:endParaRPr lang="en-US" sz="1100" i="1" dirty="0">
              <a:solidFill>
                <a:srgbClr val="838281"/>
              </a:solidFill>
            </a:endParaRPr>
          </a:p>
          <a:p>
            <a:pPr algn="ctr">
              <a:defRPr/>
            </a:pPr>
            <a:endParaRPr lang="en-US" sz="1100" i="1" dirty="0">
              <a:solidFill>
                <a:srgbClr val="838281"/>
              </a:solidFill>
            </a:endParaRPr>
          </a:p>
          <a:p>
            <a:pPr>
              <a:defRPr/>
            </a:pPr>
            <a:endParaRPr lang="en-US" dirty="0"/>
          </a:p>
        </p:txBody>
      </p:sp>
      <p:sp>
        <p:nvSpPr>
          <p:cNvPr id="4098" name="Rectangle 2"/>
          <p:cNvSpPr>
            <a:spLocks noGrp="1" noChangeArrowheads="1"/>
          </p:cNvSpPr>
          <p:nvPr>
            <p:ph type="ctrTitle"/>
          </p:nvPr>
        </p:nvSpPr>
        <p:spPr>
          <a:xfrm>
            <a:off x="1676400" y="2187575"/>
            <a:ext cx="7086600" cy="1470025"/>
          </a:xfrm>
        </p:spPr>
        <p:txBody>
          <a:bodyPr/>
          <a:lstStyle>
            <a:lvl1pPr algn="r">
              <a:defRPr>
                <a:solidFill>
                  <a:schemeClr val="bg1"/>
                </a:solidFill>
              </a:defRPr>
            </a:lvl1pPr>
          </a:lstStyle>
          <a:p>
            <a:r>
              <a:rPr lang="en-US"/>
              <a:t>Click to edit Master title style</a:t>
            </a:r>
          </a:p>
        </p:txBody>
      </p:sp>
      <p:sp>
        <p:nvSpPr>
          <p:cNvPr id="4099" name="Rectangle 3"/>
          <p:cNvSpPr>
            <a:spLocks noGrp="1" noChangeArrowheads="1"/>
          </p:cNvSpPr>
          <p:nvPr>
            <p:ph type="subTitle" idx="1"/>
          </p:nvPr>
        </p:nvSpPr>
        <p:spPr>
          <a:xfrm>
            <a:off x="3962400" y="3886200"/>
            <a:ext cx="4800600" cy="1752600"/>
          </a:xfrm>
        </p:spPr>
        <p:txBody>
          <a:bodyPr/>
          <a:lstStyle>
            <a:lvl1pPr marL="0" indent="0" algn="r">
              <a:buFont typeface="Wingdings" pitchFamily="2" charset="2"/>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5"/>
          <p:cNvSpPr>
            <a:spLocks noGrp="1"/>
          </p:cNvSpPr>
          <p:nvPr>
            <p:ph type="title"/>
          </p:nvPr>
        </p:nvSpPr>
        <p:spPr/>
        <p:txBody>
          <a:bodyPr/>
          <a:lstStyle/>
          <a:p>
            <a:r>
              <a:rPr lang="en-US" dirty="0" smtClean="0"/>
              <a:t>Click to edit Master title style</a:t>
            </a:r>
            <a:endParaRPr lang="en-US" dirty="0"/>
          </a:p>
        </p:txBody>
      </p:sp>
      <p:sp>
        <p:nvSpPr>
          <p:cNvPr id="4" name="Rectangle 6"/>
          <p:cNvSpPr>
            <a:spLocks noGrp="1" noChangeArrowheads="1"/>
          </p:cNvSpPr>
          <p:nvPr>
            <p:ph type="sldNum" sz="quarter" idx="10"/>
          </p:nvPr>
        </p:nvSpPr>
        <p:spPr>
          <a:ln/>
        </p:spPr>
        <p:txBody>
          <a:bodyPr/>
          <a:lstStyle>
            <a:lvl1pPr>
              <a:defRPr/>
            </a:lvl1pPr>
          </a:lstStyle>
          <a:p>
            <a:pPr>
              <a:defRPr/>
            </a:pPr>
            <a:fld id="{6253B288-DE61-4072-B50B-6CDF103F34C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8E9A66D-FF7E-4C8C-ABD2-4DF443E455D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0"/>
            <a:ext cx="3619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7300" y="1600200"/>
            <a:ext cx="3619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029C2878-7096-4748-96FE-E091385D4B7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86B510C4-F893-469B-95E7-FCDB9738F33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E71F403A-2BB2-4B05-BC9B-3EF05C7E803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DB460954-C9F9-419A-BDF1-B051FB2110F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15D028D-1DD3-489A-8924-383BF07E1F6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8EEBAD4-932C-4B89-9519-49E8264DE53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6B28F3DD-4A62-481D-B945-5C4C772A0B5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0"/>
            <a:ext cx="188595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0"/>
            <a:ext cx="550545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57EBCD2A-7A42-4295-8B9D-BBDFFAA8E48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05000" y="0"/>
            <a:ext cx="6096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295400" y="1600200"/>
            <a:ext cx="7391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0" name="Rectangle 6"/>
          <p:cNvSpPr>
            <a:spLocks noGrp="1" noChangeArrowheads="1"/>
          </p:cNvSpPr>
          <p:nvPr>
            <p:ph type="sldNum" sz="quarter" idx="4"/>
          </p:nvPr>
        </p:nvSpPr>
        <p:spPr bwMode="auto">
          <a:xfrm>
            <a:off x="8686800" y="6457950"/>
            <a:ext cx="381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1246D0A5-8DF4-4000-A48A-789E29665C9C}" type="slidenum">
              <a:rPr lang="en-US"/>
              <a:pPr>
                <a:defRPr/>
              </a:pPr>
              <a:t>‹#›</a:t>
            </a:fld>
            <a:endParaRPr lang="en-US"/>
          </a:p>
        </p:txBody>
      </p:sp>
      <p:pic>
        <p:nvPicPr>
          <p:cNvPr id="1029" name="Picture 13" descr="logoCM"/>
          <p:cNvPicPr>
            <a:picLocks noChangeAspect="1" noChangeArrowheads="1"/>
          </p:cNvPicPr>
          <p:nvPr userDrawn="1"/>
        </p:nvPicPr>
        <p:blipFill>
          <a:blip r:embed="rId13" cstate="print"/>
          <a:srcRect/>
          <a:stretch>
            <a:fillRect/>
          </a:stretch>
        </p:blipFill>
        <p:spPr bwMode="auto">
          <a:xfrm>
            <a:off x="8001000" y="152400"/>
            <a:ext cx="919163" cy="801688"/>
          </a:xfrm>
          <a:prstGeom prst="rect">
            <a:avLst/>
          </a:prstGeom>
          <a:noFill/>
          <a:ln w="9525">
            <a:noFill/>
            <a:miter lim="800000"/>
            <a:headEnd/>
            <a:tailEnd/>
          </a:ln>
        </p:spPr>
      </p:pic>
      <p:sp>
        <p:nvSpPr>
          <p:cNvPr id="1038" name="Rectangle 14"/>
          <p:cNvSpPr>
            <a:spLocks noChangeArrowheads="1"/>
          </p:cNvSpPr>
          <p:nvPr userDrawn="1"/>
        </p:nvSpPr>
        <p:spPr bwMode="auto">
          <a:xfrm>
            <a:off x="0" y="1219200"/>
            <a:ext cx="1143000" cy="5638800"/>
          </a:xfrm>
          <a:prstGeom prst="rect">
            <a:avLst/>
          </a:prstGeom>
          <a:solidFill>
            <a:schemeClr val="accent2"/>
          </a:solidFill>
          <a:ln w="9525">
            <a:noFill/>
            <a:miter lim="800000"/>
            <a:headEnd/>
            <a:tailEnd/>
          </a:ln>
          <a:effectLst/>
        </p:spPr>
        <p:txBody>
          <a:bodyPr wrap="none" anchor="ctr"/>
          <a:lstStyle/>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p:txBody>
      </p:sp>
      <p:sp>
        <p:nvSpPr>
          <p:cNvPr id="1041" name="Line 17"/>
          <p:cNvSpPr>
            <a:spLocks noChangeShapeType="1"/>
          </p:cNvSpPr>
          <p:nvPr userDrawn="1"/>
        </p:nvSpPr>
        <p:spPr bwMode="auto">
          <a:xfrm>
            <a:off x="1143000" y="1219200"/>
            <a:ext cx="0" cy="5638800"/>
          </a:xfrm>
          <a:prstGeom prst="line">
            <a:avLst/>
          </a:prstGeom>
          <a:noFill/>
          <a:ln w="38100">
            <a:solidFill>
              <a:schemeClr val="tx1"/>
            </a:solidFill>
            <a:round/>
            <a:headEnd/>
            <a:tailEnd/>
          </a:ln>
          <a:effectLst/>
        </p:spPr>
        <p:txBody>
          <a:bodyPr/>
          <a:lstStyle/>
          <a:p>
            <a:pPr>
              <a:defRPr/>
            </a:pPr>
            <a:endParaRPr lang="en-US"/>
          </a:p>
        </p:txBody>
      </p:sp>
      <p:sp>
        <p:nvSpPr>
          <p:cNvPr id="1040" name="Rectangle 16"/>
          <p:cNvSpPr>
            <a:spLocks noChangeArrowheads="1"/>
          </p:cNvSpPr>
          <p:nvPr userDrawn="1"/>
        </p:nvSpPr>
        <p:spPr bwMode="auto">
          <a:xfrm>
            <a:off x="0" y="1219200"/>
            <a:ext cx="9144000" cy="152400"/>
          </a:xfrm>
          <a:prstGeom prst="rect">
            <a:avLst/>
          </a:prstGeom>
          <a:solidFill>
            <a:schemeClr val="bg2"/>
          </a:solidFill>
          <a:ln w="9525">
            <a:noFill/>
            <a:miter lim="800000"/>
            <a:headEnd/>
            <a:tailEnd/>
          </a:ln>
          <a:effectLst/>
        </p:spPr>
        <p:txBody>
          <a:bodyPr wrap="none" anchor="ctr"/>
          <a:lstStyle/>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a:p>
            <a:pPr algn="ctr">
              <a:defRPr/>
            </a:pPr>
            <a:endParaRPr lang="en-US"/>
          </a:p>
        </p:txBody>
      </p:sp>
      <p:sp>
        <p:nvSpPr>
          <p:cNvPr id="1042" name="Line 18"/>
          <p:cNvSpPr>
            <a:spLocks noChangeShapeType="1"/>
          </p:cNvSpPr>
          <p:nvPr userDrawn="1"/>
        </p:nvSpPr>
        <p:spPr bwMode="auto">
          <a:xfrm>
            <a:off x="0" y="1219200"/>
            <a:ext cx="9144000" cy="0"/>
          </a:xfrm>
          <a:prstGeom prst="line">
            <a:avLst/>
          </a:prstGeom>
          <a:noFill/>
          <a:ln w="38100">
            <a:solidFill>
              <a:schemeClr val="tx1"/>
            </a:solidFill>
            <a:round/>
            <a:headEnd/>
            <a:tailEnd/>
          </a:ln>
          <a:effectLst/>
        </p:spPr>
        <p:txBody>
          <a:bodyPr/>
          <a:lstStyle/>
          <a:p>
            <a:pPr>
              <a:defRPr/>
            </a:pPr>
            <a:endParaRPr lang="en-US"/>
          </a:p>
        </p:txBody>
      </p:sp>
      <p:sp>
        <p:nvSpPr>
          <p:cNvPr id="1046" name="Rectangle 22"/>
          <p:cNvSpPr>
            <a:spLocks noChangeArrowheads="1"/>
          </p:cNvSpPr>
          <p:nvPr userDrawn="1"/>
        </p:nvSpPr>
        <p:spPr bwMode="auto">
          <a:xfrm>
            <a:off x="5434013" y="2940050"/>
            <a:ext cx="1898650" cy="274638"/>
          </a:xfrm>
          <a:prstGeom prst="rect">
            <a:avLst/>
          </a:prstGeom>
          <a:noFill/>
          <a:ln w="9525">
            <a:noFill/>
            <a:miter lim="800000"/>
            <a:headEnd/>
            <a:tailEnd/>
          </a:ln>
          <a:effectLst/>
        </p:spPr>
        <p:txBody>
          <a:bodyPr wrap="none" anchor="ctr">
            <a:spAutoFit/>
          </a:bodyPr>
          <a:lstStyle/>
          <a:p>
            <a:pPr algn="ctr">
              <a:defRPr/>
            </a:pPr>
            <a:r>
              <a:rPr lang="en-US" sz="1200">
                <a:solidFill>
                  <a:srgbClr val="000000"/>
                </a:solidFill>
                <a:cs typeface="Times New Roman" pitchFamily="18" charset="0"/>
              </a:rPr>
              <a:t>                                        </a:t>
            </a:r>
            <a:endParaRPr lang="en-US"/>
          </a:p>
        </p:txBody>
      </p:sp>
      <p:sp>
        <p:nvSpPr>
          <p:cNvPr id="1047" name="Rectangle 23"/>
          <p:cNvSpPr>
            <a:spLocks noChangeArrowheads="1"/>
          </p:cNvSpPr>
          <p:nvPr userDrawn="1"/>
        </p:nvSpPr>
        <p:spPr bwMode="auto">
          <a:xfrm>
            <a:off x="6205538" y="3643313"/>
            <a:ext cx="355600" cy="274637"/>
          </a:xfrm>
          <a:prstGeom prst="rect">
            <a:avLst/>
          </a:prstGeom>
          <a:noFill/>
          <a:ln w="9525">
            <a:noFill/>
            <a:miter lim="800000"/>
            <a:headEnd/>
            <a:tailEnd/>
          </a:ln>
          <a:effectLst/>
        </p:spPr>
        <p:txBody>
          <a:bodyPr wrap="none" anchor="ctr">
            <a:spAutoFit/>
          </a:bodyPr>
          <a:lstStyle/>
          <a:p>
            <a:pPr algn="ctr">
              <a:defRPr/>
            </a:pPr>
            <a:r>
              <a:rPr lang="en-US" sz="1200">
                <a:solidFill>
                  <a:srgbClr val="000000"/>
                </a:solidFill>
                <a:cs typeface="Times New Roman" pitchFamily="18" charset="0"/>
              </a:rPr>
              <a:t>    </a:t>
            </a:r>
            <a:endParaRPr lang="en-US"/>
          </a:p>
        </p:txBody>
      </p:sp>
    </p:spTree>
  </p:cSld>
  <p:clrMap bg1="lt1" tx1="dk1" bg2="lt2" tx2="dk2" accent1="accent1" accent2="accent2" accent3="accent3" accent4="accent4" accent5="accent5" accent6="accent6" hlink="hlink" folHlink="folHlink"/>
  <p:sldLayoutIdLst>
    <p:sldLayoutId id="2147483954"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Lst>
  <p:hf hdr="0" ftr="0" dt="0"/>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Ø"/>
        <a:defRPr sz="24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200">
          <a:solidFill>
            <a:schemeClr val="tx1"/>
          </a:solidFill>
          <a:latin typeface="+mn-lt"/>
        </a:defRPr>
      </a:lvl2pPr>
      <a:lvl3pPr marL="1143000" indent="-228600" algn="l" rtl="0" eaLnBrk="0" fontAlgn="base" hangingPunct="0">
        <a:spcBef>
          <a:spcPct val="20000"/>
        </a:spcBef>
        <a:spcAft>
          <a:spcPct val="0"/>
        </a:spcAft>
        <a:buFont typeface="Arial" charset="0"/>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5"/>
          <p:cNvSpPr>
            <a:spLocks noGrp="1"/>
          </p:cNvSpPr>
          <p:nvPr>
            <p:ph type="ctrTitle"/>
          </p:nvPr>
        </p:nvSpPr>
        <p:spPr/>
        <p:txBody>
          <a:bodyPr/>
          <a:lstStyle/>
          <a:p>
            <a:endParaRPr lang="en-US" smtClean="0"/>
          </a:p>
        </p:txBody>
      </p:sp>
      <p:sp>
        <p:nvSpPr>
          <p:cNvPr id="3075" name="Subtitle 6"/>
          <p:cNvSpPr>
            <a:spLocks noGrp="1"/>
          </p:cNvSpPr>
          <p:nvPr>
            <p:ph type="subTitle" idx="1"/>
          </p:nvPr>
        </p:nvSpPr>
        <p:spPr/>
        <p:txBody>
          <a:bodyPr/>
          <a:lstStyle/>
          <a:p>
            <a:endParaRPr lang="en-US" smtClean="0"/>
          </a:p>
        </p:txBody>
      </p:sp>
      <p:pic>
        <p:nvPicPr>
          <p:cNvPr id="3076" name="Picture 2" descr="CMA_Cover-Hor_v5 7-09.jpg"/>
          <p:cNvPicPr>
            <a:picLocks noChangeAspect="1" noChangeArrowheads="1"/>
          </p:cNvPicPr>
          <p:nvPr/>
        </p:nvPicPr>
        <p:blipFill>
          <a:blip r:embed="rId3" cstate="print"/>
          <a:srcRect/>
          <a:stretch>
            <a:fillRect/>
          </a:stretch>
        </p:blipFill>
        <p:spPr bwMode="auto">
          <a:xfrm>
            <a:off x="0" y="0"/>
            <a:ext cx="10066338" cy="7772400"/>
          </a:xfrm>
          <a:prstGeom prst="rect">
            <a:avLst/>
          </a:prstGeom>
          <a:noFill/>
          <a:ln w="9525">
            <a:noFill/>
            <a:miter lim="800000"/>
            <a:headEnd/>
            <a:tailEnd/>
          </a:ln>
        </p:spPr>
      </p:pic>
      <p:sp>
        <p:nvSpPr>
          <p:cNvPr id="8" name="TextBox 7"/>
          <p:cNvSpPr txBox="1"/>
          <p:nvPr/>
        </p:nvSpPr>
        <p:spPr>
          <a:xfrm>
            <a:off x="1219200" y="4267200"/>
            <a:ext cx="8458200" cy="1570038"/>
          </a:xfrm>
          <a:prstGeom prst="rect">
            <a:avLst/>
          </a:prstGeom>
          <a:solidFill>
            <a:schemeClr val="bg1"/>
          </a:solidFill>
        </p:spPr>
        <p:txBody>
          <a:bodyPr>
            <a:spAutoFit/>
          </a:bodyPr>
          <a:lstStyle/>
          <a:p>
            <a:pPr indent="2679700">
              <a:defRPr/>
            </a:pPr>
            <a:endParaRPr lang="en-US" sz="2400" b="1" dirty="0"/>
          </a:p>
          <a:p>
            <a:pPr indent="3311525">
              <a:defRPr/>
            </a:pPr>
            <a:r>
              <a:rPr lang="en-US" sz="2400" b="1" dirty="0"/>
              <a:t>Request for Proposals</a:t>
            </a:r>
            <a:endParaRPr lang="en-US" sz="2400" dirty="0"/>
          </a:p>
          <a:p>
            <a:pPr indent="2679700">
              <a:defRPr/>
            </a:pPr>
            <a:r>
              <a:rPr lang="en-US" sz="2400" b="1" dirty="0"/>
              <a:t>	       Actuarial Consulting Services</a:t>
            </a:r>
          </a:p>
          <a:p>
            <a:pPr>
              <a:defRPr/>
            </a:pPr>
            <a:r>
              <a:rPr lang="en-US" sz="2400" b="1" dirty="0"/>
              <a:t>					             April 13, 2010</a:t>
            </a:r>
          </a:p>
        </p:txBody>
      </p:sp>
      <p:sp>
        <p:nvSpPr>
          <p:cNvPr id="3078" name="TextBox 9"/>
          <p:cNvSpPr txBox="1">
            <a:spLocks noChangeArrowheads="1"/>
          </p:cNvSpPr>
          <p:nvPr/>
        </p:nvSpPr>
        <p:spPr bwMode="auto">
          <a:xfrm>
            <a:off x="5562600" y="4876800"/>
            <a:ext cx="3325813" cy="523875"/>
          </a:xfrm>
          <a:prstGeom prst="rect">
            <a:avLst/>
          </a:prstGeom>
          <a:noFill/>
          <a:ln w="9525">
            <a:noFill/>
            <a:miter lim="800000"/>
            <a:headEnd/>
            <a:tailEnd/>
          </a:ln>
        </p:spPr>
        <p:txBody>
          <a:bodyPr>
            <a:spAutoFit/>
          </a:bodyPr>
          <a:lstStyle/>
          <a:p>
            <a:endParaRPr lang="en-US" sz="1400">
              <a:cs typeface="Arial" charset="0"/>
            </a:endParaRPr>
          </a:p>
          <a:p>
            <a:endParaRPr lang="en-US" sz="1400">
              <a:cs typeface="Arial" charset="0"/>
            </a:endParaRPr>
          </a:p>
        </p:txBody>
      </p:sp>
      <p:pic>
        <p:nvPicPr>
          <p:cNvPr id="3079" name="Picture 2" descr="CMA_Cover-Hor_v5 7-09.jpg"/>
          <p:cNvPicPr>
            <a:picLocks noChangeAspect="1" noChangeArrowheads="1"/>
          </p:cNvPicPr>
          <p:nvPr/>
        </p:nvPicPr>
        <p:blipFill>
          <a:blip r:embed="rId3" cstate="print"/>
          <a:srcRect/>
          <a:stretch>
            <a:fillRect/>
          </a:stretch>
        </p:blipFill>
        <p:spPr bwMode="auto">
          <a:xfrm>
            <a:off x="0" y="0"/>
            <a:ext cx="10294938" cy="7772400"/>
          </a:xfrm>
          <a:prstGeom prst="rect">
            <a:avLst/>
          </a:prstGeom>
          <a:noFill/>
          <a:ln w="9525">
            <a:noFill/>
            <a:miter lim="800000"/>
            <a:headEnd/>
            <a:tailEnd/>
          </a:ln>
        </p:spPr>
      </p:pic>
      <p:sp>
        <p:nvSpPr>
          <p:cNvPr id="19" name="Rectangle 18"/>
          <p:cNvSpPr/>
          <p:nvPr/>
        </p:nvSpPr>
        <p:spPr>
          <a:xfrm>
            <a:off x="0" y="2895600"/>
            <a:ext cx="10287000" cy="12954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indent="742950">
              <a:defRPr/>
            </a:pPr>
            <a:endParaRPr lang="en-US" sz="4400" b="1" dirty="0">
              <a:solidFill>
                <a:schemeClr val="bg1"/>
              </a:solidFill>
            </a:endParaRPr>
          </a:p>
        </p:txBody>
      </p:sp>
      <p:sp>
        <p:nvSpPr>
          <p:cNvPr id="3081" name="Rectangle 19"/>
          <p:cNvSpPr>
            <a:spLocks noChangeArrowheads="1"/>
          </p:cNvSpPr>
          <p:nvPr/>
        </p:nvSpPr>
        <p:spPr bwMode="auto">
          <a:xfrm>
            <a:off x="2971800" y="4267200"/>
            <a:ext cx="4953000" cy="1600438"/>
          </a:xfrm>
          <a:prstGeom prst="rect">
            <a:avLst/>
          </a:prstGeom>
          <a:noFill/>
          <a:ln w="9525">
            <a:noFill/>
            <a:miter lim="800000"/>
            <a:headEnd/>
            <a:tailEnd/>
          </a:ln>
        </p:spPr>
        <p:txBody>
          <a:bodyPr wrap="square">
            <a:spAutoFit/>
          </a:bodyPr>
          <a:lstStyle/>
          <a:p>
            <a:pPr algn="ctr"/>
            <a:r>
              <a:rPr lang="en-US" sz="2400" b="1" dirty="0" smtClean="0"/>
              <a:t>Actuarial Topics Update</a:t>
            </a:r>
            <a:endParaRPr lang="en-US" sz="1600" b="1" dirty="0" smtClean="0"/>
          </a:p>
          <a:p>
            <a:pPr algn="ctr"/>
            <a:endParaRPr lang="en-US" sz="900" b="1" dirty="0" smtClean="0"/>
          </a:p>
          <a:p>
            <a:pPr algn="ctr"/>
            <a:r>
              <a:rPr lang="en-US" b="1" dirty="0" smtClean="0"/>
              <a:t>Alisa Bennett, FSA, MAAA, EA, FCA</a:t>
            </a:r>
          </a:p>
          <a:p>
            <a:pPr algn="ctr"/>
            <a:r>
              <a:rPr lang="en-US" b="1" dirty="0" smtClean="0"/>
              <a:t>Brent Banister, PhD, FSA</a:t>
            </a:r>
            <a:r>
              <a:rPr lang="en-US" b="1" dirty="0"/>
              <a:t>, MAAA, EA, FCA</a:t>
            </a:r>
          </a:p>
          <a:p>
            <a:pPr algn="ctr"/>
            <a:endParaRPr lang="en-US" sz="1100" dirty="0"/>
          </a:p>
          <a:p>
            <a:pPr algn="ctr"/>
            <a:r>
              <a:rPr lang="en-US" b="1" dirty="0" smtClean="0"/>
              <a:t>September 26, 2014</a:t>
            </a:r>
            <a:endParaRPr lang="en-US" dirty="0"/>
          </a:p>
        </p:txBody>
      </p:sp>
      <p:sp>
        <p:nvSpPr>
          <p:cNvPr id="13" name="TextBox 12"/>
          <p:cNvSpPr txBox="1"/>
          <p:nvPr/>
        </p:nvSpPr>
        <p:spPr>
          <a:xfrm>
            <a:off x="1219200" y="3200400"/>
            <a:ext cx="7772400" cy="830997"/>
          </a:xfrm>
          <a:prstGeom prst="rect">
            <a:avLst/>
          </a:prstGeom>
          <a:noFill/>
        </p:spPr>
        <p:txBody>
          <a:bodyPr wrap="square" rtlCol="0">
            <a:spAutoFit/>
          </a:bodyPr>
          <a:lstStyle/>
          <a:p>
            <a:pPr algn="ctr"/>
            <a:r>
              <a:rPr lang="en-US" sz="2400" b="1" dirty="0" smtClean="0">
                <a:solidFill>
                  <a:schemeClr val="bg1"/>
                </a:solidFill>
              </a:rPr>
              <a:t>Oklahoma Public Fund Trustee</a:t>
            </a:r>
          </a:p>
          <a:p>
            <a:pPr algn="ctr"/>
            <a:r>
              <a:rPr lang="en-US" sz="2400" b="1" dirty="0" smtClean="0">
                <a:solidFill>
                  <a:schemeClr val="bg1"/>
                </a:solidFill>
              </a:rPr>
              <a:t> Education Conference</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lgn="ctr"/>
            <a:r>
              <a:rPr lang="en-US" dirty="0" smtClean="0"/>
              <a:t>Topics for Today</a:t>
            </a:r>
          </a:p>
        </p:txBody>
      </p:sp>
      <p:sp>
        <p:nvSpPr>
          <p:cNvPr id="4100" name="Slide Number Placeholder 3"/>
          <p:cNvSpPr>
            <a:spLocks noGrp="1"/>
          </p:cNvSpPr>
          <p:nvPr>
            <p:ph type="sldNum" sz="quarter" idx="10"/>
          </p:nvPr>
        </p:nvSpPr>
        <p:spPr>
          <a:noFill/>
        </p:spPr>
        <p:txBody>
          <a:bodyPr/>
          <a:lstStyle/>
          <a:p>
            <a:fld id="{D3F7AC3B-DCB1-471A-8A8D-BE2B7AB88366}" type="slidenum">
              <a:rPr lang="en-US" smtClean="0"/>
              <a:pPr/>
              <a:t>2</a:t>
            </a:fld>
            <a:endParaRPr lang="en-US" smtClean="0"/>
          </a:p>
        </p:txBody>
      </p:sp>
      <p:sp>
        <p:nvSpPr>
          <p:cNvPr id="2" name="Content Placeholder 1"/>
          <p:cNvSpPr>
            <a:spLocks noGrp="1"/>
          </p:cNvSpPr>
          <p:nvPr>
            <p:ph idx="1"/>
          </p:nvPr>
        </p:nvSpPr>
        <p:spPr/>
        <p:txBody>
          <a:bodyPr/>
          <a:lstStyle/>
          <a:p>
            <a:r>
              <a:rPr lang="en-US" sz="2800" dirty="0" smtClean="0"/>
              <a:t>New GASB Standard for OPEB Plans</a:t>
            </a:r>
          </a:p>
          <a:p>
            <a:endParaRPr lang="en-US" sz="2800" dirty="0" smtClean="0"/>
          </a:p>
          <a:p>
            <a:r>
              <a:rPr lang="en-US" sz="2800" dirty="0" smtClean="0"/>
              <a:t>GASB 67 and 68 Implementation</a:t>
            </a:r>
          </a:p>
          <a:p>
            <a:endParaRPr lang="en-US" sz="2800" dirty="0" smtClean="0"/>
          </a:p>
          <a:p>
            <a:r>
              <a:rPr lang="en-US" sz="2800" dirty="0" smtClean="0"/>
              <a:t>Funding and Disclosure Proposals</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Exposure Draft of proposed OPEB accounting changes has been released. Comment deadline was August 29, 2014.</a:t>
            </a:r>
          </a:p>
          <a:p>
            <a:r>
              <a:rPr lang="en-US" sz="2000" dirty="0" smtClean="0"/>
              <a:t>Proposed effective date for fiscal years on or after   December 15, 2015 for Plans, December 15, 2016 for Employers.</a:t>
            </a:r>
          </a:p>
          <a:p>
            <a:r>
              <a:rPr lang="en-US" sz="2000" dirty="0" smtClean="0"/>
              <a:t>Similar to GASB 67/68 pension changes:</a:t>
            </a:r>
          </a:p>
          <a:p>
            <a:pPr marL="731520">
              <a:buFont typeface="Wingdings" panose="05000000000000000000" pitchFamily="2" charset="2"/>
              <a:buChar char="§"/>
            </a:pPr>
            <a:r>
              <a:rPr lang="en-US" sz="2000" dirty="0"/>
              <a:t>Divorce funding and accounting (no ARC</a:t>
            </a:r>
            <a:r>
              <a:rPr lang="en-US" sz="2000" dirty="0" smtClean="0"/>
              <a:t>). If funding, will have to define actuarially determined contribution (ADC) and funding policy. Some discussion suggesting plans not funding will disclose pay as you go employer amounts.</a:t>
            </a:r>
            <a:endParaRPr lang="en-US" sz="2000" dirty="0"/>
          </a:p>
          <a:p>
            <a:pPr marL="571500" indent="0">
              <a:buNone/>
            </a:pPr>
            <a:endParaRPr lang="en-US" dirty="0"/>
          </a:p>
        </p:txBody>
      </p:sp>
      <p:sp>
        <p:nvSpPr>
          <p:cNvPr id="3" name="Title 2"/>
          <p:cNvSpPr>
            <a:spLocks noGrp="1"/>
          </p:cNvSpPr>
          <p:nvPr>
            <p:ph type="title"/>
          </p:nvPr>
        </p:nvSpPr>
        <p:spPr>
          <a:xfrm>
            <a:off x="1295400" y="0"/>
            <a:ext cx="6705600" cy="1143000"/>
          </a:xfrm>
        </p:spPr>
        <p:txBody>
          <a:bodyPr/>
          <a:lstStyle/>
          <a:p>
            <a:pPr algn="ctr"/>
            <a:r>
              <a:rPr lang="en-US" dirty="0" smtClean="0"/>
              <a:t>New GASB Standard for OPEB Plans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3</a:t>
            </a:fld>
            <a:endParaRPr lang="en-US"/>
          </a:p>
        </p:txBody>
      </p:sp>
    </p:spTree>
    <p:extLst>
      <p:ext uri="{BB962C8B-B14F-4D97-AF65-F5344CB8AC3E}">
        <p14:creationId xmlns:p14="http://schemas.microsoft.com/office/powerpoint/2010/main" val="25876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Similar to GASB 67/68 pension changes:</a:t>
            </a:r>
          </a:p>
          <a:p>
            <a:pPr marL="731520">
              <a:buFont typeface="Wingdings" panose="05000000000000000000" pitchFamily="2" charset="2"/>
              <a:buChar char="§"/>
            </a:pPr>
            <a:r>
              <a:rPr lang="en-US" sz="1800" dirty="0"/>
              <a:t>Net OPEB Liability (NOL) moves to balance sheet of employers.  NOL is:</a:t>
            </a:r>
          </a:p>
          <a:p>
            <a:pPr marL="1005840" lvl="1">
              <a:buFont typeface="Wingdings" pitchFamily="2" charset="2"/>
              <a:buChar char="v"/>
            </a:pPr>
            <a:r>
              <a:rPr lang="en-US" sz="1600" dirty="0"/>
              <a:t>Actuarial accrued liability (referred to in statements as Total OPEB Liability or TOL) based on Entry Age Normal funding method, less</a:t>
            </a:r>
          </a:p>
          <a:p>
            <a:pPr marL="1005840" lvl="1">
              <a:buFont typeface="Wingdings" pitchFamily="2" charset="2"/>
              <a:buChar char="v"/>
            </a:pPr>
            <a:r>
              <a:rPr lang="en-US" sz="1600" dirty="0"/>
              <a:t>Plan’s Fiduciary Net Position (market value of assets).</a:t>
            </a:r>
            <a:endParaRPr lang="en-US" sz="1800" dirty="0"/>
          </a:p>
          <a:p>
            <a:pPr marL="731520">
              <a:buFont typeface="Wingdings" panose="05000000000000000000" pitchFamily="2" charset="2"/>
              <a:buChar char="§"/>
            </a:pPr>
            <a:r>
              <a:rPr lang="en-US" sz="1800" dirty="0" smtClean="0"/>
              <a:t>Discount </a:t>
            </a:r>
            <a:r>
              <a:rPr lang="en-US" sz="1800" dirty="0"/>
              <a:t>rate = a blended single rate that is the equivalent of the long-term rate while assets are available and a municipal bond index for the remaining period. Many OPEB plans already using a “blended rate” although more loosely defined</a:t>
            </a:r>
            <a:r>
              <a:rPr lang="en-US" sz="1800" dirty="0" smtClean="0"/>
              <a:t>.</a:t>
            </a:r>
          </a:p>
          <a:p>
            <a:pPr marL="731520">
              <a:buFont typeface="Wingdings" panose="05000000000000000000" pitchFamily="2" charset="2"/>
              <a:buChar char="§"/>
            </a:pPr>
            <a:r>
              <a:rPr lang="en-US" sz="1800" dirty="0" smtClean="0"/>
              <a:t>Entry </a:t>
            </a:r>
            <a:r>
              <a:rPr lang="en-US" sz="1800" dirty="0"/>
              <a:t>Age Normal (EAN) level percent of pay cost method</a:t>
            </a:r>
            <a:r>
              <a:rPr lang="en-US" sz="1800" dirty="0" smtClean="0"/>
              <a:t>. Many OPEB benefits are not pay related. Method said to be chosen to enhance comparability.</a:t>
            </a:r>
            <a:endParaRPr lang="en-US" sz="1800" dirty="0"/>
          </a:p>
          <a:p>
            <a:pPr marL="731520">
              <a:buFont typeface="Wingdings" panose="05000000000000000000" pitchFamily="2" charset="2"/>
              <a:buChar char="§"/>
            </a:pPr>
            <a:endParaRPr lang="en-US" sz="1800" dirty="0" smtClean="0"/>
          </a:p>
          <a:p>
            <a:pPr marL="731520">
              <a:buFont typeface="Wingdings" panose="05000000000000000000" pitchFamily="2" charset="2"/>
              <a:buChar char="§"/>
            </a:pPr>
            <a:endParaRPr lang="en-US" sz="1800" dirty="0" smtClean="0"/>
          </a:p>
          <a:p>
            <a:pPr marL="914400">
              <a:buFont typeface="Courier New" panose="02070309020205020404" pitchFamily="49" charset="0"/>
              <a:buChar char="o"/>
            </a:pPr>
            <a:endParaRPr lang="en-US" dirty="0"/>
          </a:p>
        </p:txBody>
      </p:sp>
      <p:sp>
        <p:nvSpPr>
          <p:cNvPr id="3" name="Title 2"/>
          <p:cNvSpPr>
            <a:spLocks noGrp="1"/>
          </p:cNvSpPr>
          <p:nvPr>
            <p:ph type="title"/>
          </p:nvPr>
        </p:nvSpPr>
        <p:spPr>
          <a:xfrm>
            <a:off x="1295400" y="0"/>
            <a:ext cx="6705600" cy="1143000"/>
          </a:xfrm>
        </p:spPr>
        <p:txBody>
          <a:bodyPr/>
          <a:lstStyle/>
          <a:p>
            <a:pPr algn="ctr"/>
            <a:r>
              <a:rPr lang="en-US" dirty="0" smtClean="0"/>
              <a:t>New GASB Standard for OPEB Plans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4</a:t>
            </a:fld>
            <a:endParaRPr lang="en-US"/>
          </a:p>
        </p:txBody>
      </p:sp>
    </p:spTree>
    <p:extLst>
      <p:ext uri="{BB962C8B-B14F-4D97-AF65-F5344CB8AC3E}">
        <p14:creationId xmlns:p14="http://schemas.microsoft.com/office/powerpoint/2010/main" val="1368925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Similar to GASB 67/68 pension changes:</a:t>
            </a:r>
          </a:p>
          <a:p>
            <a:pPr marL="731520">
              <a:buFont typeface="Wingdings" panose="05000000000000000000" pitchFamily="2" charset="2"/>
              <a:buChar char="§"/>
            </a:pPr>
            <a:r>
              <a:rPr lang="en-US" sz="1800" dirty="0" smtClean="0"/>
              <a:t>OPEB Expense</a:t>
            </a:r>
          </a:p>
          <a:p>
            <a:pPr marL="1005840" lvl="1">
              <a:buFont typeface="Wingdings" pitchFamily="2" charset="2"/>
              <a:buChar char="v"/>
            </a:pPr>
            <a:r>
              <a:rPr lang="en-US" sz="1600" dirty="0" smtClean="0"/>
              <a:t>EAN normal cost</a:t>
            </a:r>
          </a:p>
          <a:p>
            <a:pPr marL="1005840" lvl="1">
              <a:buFont typeface="Wingdings" pitchFamily="2" charset="2"/>
              <a:buChar char="v"/>
            </a:pPr>
            <a:r>
              <a:rPr lang="en-US" sz="1600" dirty="0" smtClean="0"/>
              <a:t>Interest on the NOL</a:t>
            </a:r>
          </a:p>
          <a:p>
            <a:pPr marL="1005840" lvl="1">
              <a:buFont typeface="Wingdings" pitchFamily="2" charset="2"/>
              <a:buChar char="v"/>
            </a:pPr>
            <a:r>
              <a:rPr lang="en-US" sz="1600" dirty="0" smtClean="0"/>
              <a:t>Immediate recognition of changes in active and inactive liability due to plan amendments</a:t>
            </a:r>
          </a:p>
          <a:p>
            <a:pPr marL="1005840" lvl="1">
              <a:buFont typeface="Wingdings" pitchFamily="2" charset="2"/>
              <a:buChar char="v"/>
            </a:pPr>
            <a:r>
              <a:rPr lang="en-US" sz="1600" dirty="0" smtClean="0"/>
              <a:t>Deferred recognition (over average remaining service life) of changes in active and inactive liability due to assumption changes and actual experience</a:t>
            </a:r>
          </a:p>
          <a:p>
            <a:pPr marL="1005840" lvl="1">
              <a:buFont typeface="Wingdings" pitchFamily="2" charset="2"/>
              <a:buChar char="v"/>
            </a:pPr>
            <a:r>
              <a:rPr lang="en-US" sz="1600" dirty="0" smtClean="0"/>
              <a:t>Deferred recognition of investment gains and losses over five years.</a:t>
            </a:r>
          </a:p>
          <a:p>
            <a:pPr marL="731520">
              <a:buFont typeface="Wingdings" panose="05000000000000000000" pitchFamily="2" charset="2"/>
              <a:buChar char="§"/>
            </a:pPr>
            <a:r>
              <a:rPr lang="en-US" sz="1800" dirty="0" smtClean="0"/>
              <a:t>Deferred inflows/outflows</a:t>
            </a:r>
          </a:p>
          <a:p>
            <a:pPr marL="731520">
              <a:buFont typeface="Wingdings" panose="05000000000000000000" pitchFamily="2" charset="2"/>
              <a:buChar char="§"/>
            </a:pPr>
            <a:endParaRPr lang="en-US" sz="1800" dirty="0" smtClean="0"/>
          </a:p>
          <a:p>
            <a:pPr marL="731520">
              <a:buFont typeface="Wingdings" panose="05000000000000000000" pitchFamily="2" charset="2"/>
              <a:buChar char="§"/>
            </a:pPr>
            <a:endParaRPr lang="en-US" sz="1800" dirty="0" smtClean="0"/>
          </a:p>
          <a:p>
            <a:pPr marL="914400">
              <a:buFont typeface="Courier New" panose="02070309020205020404" pitchFamily="49" charset="0"/>
              <a:buChar char="o"/>
            </a:pPr>
            <a:endParaRPr lang="en-US" dirty="0"/>
          </a:p>
        </p:txBody>
      </p:sp>
      <p:sp>
        <p:nvSpPr>
          <p:cNvPr id="3" name="Title 2"/>
          <p:cNvSpPr>
            <a:spLocks noGrp="1"/>
          </p:cNvSpPr>
          <p:nvPr>
            <p:ph type="title"/>
          </p:nvPr>
        </p:nvSpPr>
        <p:spPr>
          <a:xfrm>
            <a:off x="1295400" y="0"/>
            <a:ext cx="6705600" cy="1143000"/>
          </a:xfrm>
        </p:spPr>
        <p:txBody>
          <a:bodyPr/>
          <a:lstStyle/>
          <a:p>
            <a:pPr algn="ctr"/>
            <a:r>
              <a:rPr lang="en-US" dirty="0" smtClean="0"/>
              <a:t>New GASB Standard for OPEB Plans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5</a:t>
            </a:fld>
            <a:endParaRPr lang="en-US"/>
          </a:p>
        </p:txBody>
      </p:sp>
    </p:spTree>
    <p:extLst>
      <p:ext uri="{BB962C8B-B14F-4D97-AF65-F5344CB8AC3E}">
        <p14:creationId xmlns:p14="http://schemas.microsoft.com/office/powerpoint/2010/main" val="511829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Cost sharing employers </a:t>
            </a:r>
            <a:r>
              <a:rPr lang="en-US" sz="2000" dirty="0"/>
              <a:t>will need to report proportionate share of </a:t>
            </a:r>
            <a:r>
              <a:rPr lang="en-US" sz="2000" dirty="0" smtClean="0"/>
              <a:t>NOL</a:t>
            </a:r>
            <a:r>
              <a:rPr lang="en-US" sz="2000" dirty="0"/>
              <a:t>, </a:t>
            </a:r>
            <a:r>
              <a:rPr lang="en-US" sz="2000" dirty="0" smtClean="0"/>
              <a:t>OPEB expense and deferred inflows and outflows.</a:t>
            </a:r>
          </a:p>
          <a:p>
            <a:r>
              <a:rPr lang="en-US" sz="2000" dirty="0" smtClean="0"/>
              <a:t>Must account for special funding situations when a </a:t>
            </a:r>
            <a:br>
              <a:rPr lang="en-US" sz="2000" dirty="0" smtClean="0"/>
            </a:br>
            <a:r>
              <a:rPr lang="en-US" sz="2000" dirty="0" smtClean="0"/>
              <a:t>non-employer contributing entity is present.</a:t>
            </a:r>
          </a:p>
          <a:p>
            <a:r>
              <a:rPr lang="en-US" sz="2000" dirty="0" smtClean="0"/>
              <a:t>Extensive </a:t>
            </a:r>
            <a:r>
              <a:rPr lang="en-US" sz="2000" dirty="0"/>
              <a:t>footnote disclosure and supplementary information required</a:t>
            </a:r>
            <a:r>
              <a:rPr lang="en-US" sz="2000" dirty="0" smtClean="0"/>
              <a:t>. 10 year schedules of many items. </a:t>
            </a:r>
          </a:p>
          <a:p>
            <a:r>
              <a:rPr lang="en-US" sz="2000" dirty="0" smtClean="0"/>
              <a:t>Sensitivity </a:t>
            </a:r>
            <a:r>
              <a:rPr lang="en-US" sz="2000" dirty="0"/>
              <a:t>disclosures: +/- 1% discount rate, +/- 1% health trend = 9 NOL measurements</a:t>
            </a:r>
            <a:r>
              <a:rPr lang="en-US" sz="2000" dirty="0" smtClean="0"/>
              <a:t>. </a:t>
            </a:r>
            <a:endParaRPr lang="en-US" sz="2000" dirty="0"/>
          </a:p>
          <a:p>
            <a:pPr marL="731520">
              <a:buFont typeface="Wingdings" panose="05000000000000000000" pitchFamily="2" charset="2"/>
              <a:buChar char="§"/>
            </a:pPr>
            <a:endParaRPr lang="en-US" sz="1800" dirty="0"/>
          </a:p>
          <a:p>
            <a:pPr marL="914400">
              <a:buFont typeface="Courier New" panose="02070309020205020404" pitchFamily="49" charset="0"/>
              <a:buChar char="o"/>
            </a:pPr>
            <a:endParaRPr lang="en-US" dirty="0"/>
          </a:p>
        </p:txBody>
      </p:sp>
      <p:sp>
        <p:nvSpPr>
          <p:cNvPr id="3" name="Title 2"/>
          <p:cNvSpPr>
            <a:spLocks noGrp="1"/>
          </p:cNvSpPr>
          <p:nvPr>
            <p:ph type="title"/>
          </p:nvPr>
        </p:nvSpPr>
        <p:spPr>
          <a:xfrm>
            <a:off x="1295400" y="0"/>
            <a:ext cx="6705600" cy="1143000"/>
          </a:xfrm>
        </p:spPr>
        <p:txBody>
          <a:bodyPr/>
          <a:lstStyle/>
          <a:p>
            <a:pPr algn="ctr"/>
            <a:r>
              <a:rPr lang="en-US" dirty="0" smtClean="0"/>
              <a:t>New GASB Standard for OPEB Plans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6</a:t>
            </a:fld>
            <a:endParaRPr lang="en-US"/>
          </a:p>
        </p:txBody>
      </p:sp>
    </p:spTree>
    <p:extLst>
      <p:ext uri="{BB962C8B-B14F-4D97-AF65-F5344CB8AC3E}">
        <p14:creationId xmlns:p14="http://schemas.microsoft.com/office/powerpoint/2010/main" val="2306191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Valuations every 2 years. (Not 3 years even if fewer than 200 participants.)</a:t>
            </a:r>
          </a:p>
          <a:p>
            <a:r>
              <a:rPr lang="en-US" sz="2000" dirty="0" smtClean="0"/>
              <a:t>OPEB </a:t>
            </a:r>
            <a:r>
              <a:rPr lang="en-US" sz="2000" dirty="0"/>
              <a:t>plans that are not administered through trusts that meet the specified criteria, </a:t>
            </a:r>
            <a:r>
              <a:rPr lang="en-US" sz="2000" dirty="0" smtClean="0"/>
              <a:t>proposed </a:t>
            </a:r>
            <a:r>
              <a:rPr lang="en-US" sz="2000" dirty="0"/>
              <a:t>Statement would require an approach </a:t>
            </a:r>
            <a:r>
              <a:rPr lang="en-US" sz="2000" dirty="0" smtClean="0"/>
              <a:t>parallel </a:t>
            </a:r>
            <a:r>
              <a:rPr lang="en-US" sz="2000" dirty="0"/>
              <a:t>to that which would be required for </a:t>
            </a:r>
            <a:r>
              <a:rPr lang="en-US" sz="2000" dirty="0" smtClean="0"/>
              <a:t>OPEB </a:t>
            </a:r>
            <a:r>
              <a:rPr lang="en-US" sz="2000" dirty="0"/>
              <a:t>plans that are administered through trusts that meet the specified criteria. Essentially similar note disclosures and required supplementary information would be required to be presented</a:t>
            </a:r>
            <a:r>
              <a:rPr lang="en-US" sz="2000" dirty="0" smtClean="0"/>
              <a:t>.</a:t>
            </a:r>
          </a:p>
          <a:p>
            <a:r>
              <a:rPr lang="en-US" sz="2000" dirty="0" smtClean="0"/>
              <a:t>NOL </a:t>
            </a:r>
            <a:r>
              <a:rPr lang="en-US" sz="2000" dirty="0"/>
              <a:t>must include </a:t>
            </a:r>
            <a:r>
              <a:rPr lang="en-US" sz="2000" dirty="0" smtClean="0"/>
              <a:t>cross-employer subsidies </a:t>
            </a:r>
            <a:r>
              <a:rPr lang="en-US" sz="2000" dirty="0"/>
              <a:t>in addition to the </a:t>
            </a:r>
            <a:r>
              <a:rPr lang="en-US" sz="2000" dirty="0" smtClean="0"/>
              <a:t>implicit subsidy.</a:t>
            </a:r>
          </a:p>
          <a:p>
            <a:pPr marL="731520">
              <a:buFont typeface="Wingdings" panose="05000000000000000000" pitchFamily="2" charset="2"/>
              <a:buChar char="§"/>
            </a:pPr>
            <a:r>
              <a:rPr lang="en-US" sz="1800" dirty="0"/>
              <a:t>May include liabilities that will not be paid by the entity.</a:t>
            </a:r>
          </a:p>
          <a:p>
            <a:pPr marL="731520">
              <a:buFont typeface="Wingdings" panose="05000000000000000000" pitchFamily="2" charset="2"/>
              <a:buChar char="§"/>
            </a:pPr>
            <a:endParaRPr lang="en-US" sz="1800" dirty="0"/>
          </a:p>
          <a:p>
            <a:pPr marL="914400">
              <a:buFont typeface="Courier New" panose="02070309020205020404" pitchFamily="49" charset="0"/>
              <a:buChar char="o"/>
            </a:pPr>
            <a:endParaRPr lang="en-US" dirty="0"/>
          </a:p>
        </p:txBody>
      </p:sp>
      <p:sp>
        <p:nvSpPr>
          <p:cNvPr id="3" name="Title 2"/>
          <p:cNvSpPr>
            <a:spLocks noGrp="1"/>
          </p:cNvSpPr>
          <p:nvPr>
            <p:ph type="title"/>
          </p:nvPr>
        </p:nvSpPr>
        <p:spPr>
          <a:xfrm>
            <a:off x="1295400" y="0"/>
            <a:ext cx="6705600" cy="1143000"/>
          </a:xfrm>
        </p:spPr>
        <p:txBody>
          <a:bodyPr/>
          <a:lstStyle/>
          <a:p>
            <a:pPr algn="ctr"/>
            <a:r>
              <a:rPr lang="en-US" dirty="0" smtClean="0"/>
              <a:t>New GASB Standard for OPEB Plans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7</a:t>
            </a:fld>
            <a:endParaRPr lang="en-US"/>
          </a:p>
        </p:txBody>
      </p:sp>
    </p:spTree>
    <p:extLst>
      <p:ext uri="{BB962C8B-B14F-4D97-AF65-F5344CB8AC3E}">
        <p14:creationId xmlns:p14="http://schemas.microsoft.com/office/powerpoint/2010/main" val="2275412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Most plans are in the middle of their first GASB 67 report right now</a:t>
            </a:r>
          </a:p>
          <a:p>
            <a:r>
              <a:rPr lang="en-US" dirty="0" smtClean="0"/>
              <a:t>Many plans will also be using these results as the basis for the amounts employers will book and disclose under GASB 68 next year</a:t>
            </a:r>
          </a:p>
          <a:p>
            <a:r>
              <a:rPr lang="en-US" dirty="0" smtClean="0"/>
              <a:t>Auditing member data in cost-sharing multiple employer plans is proving to be an issue</a:t>
            </a:r>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GASB 67 and 68</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8</a:t>
            </a:fld>
            <a:endParaRPr lang="en-US"/>
          </a:p>
        </p:txBody>
      </p:sp>
    </p:spTree>
    <p:extLst>
      <p:ext uri="{BB962C8B-B14F-4D97-AF65-F5344CB8AC3E}">
        <p14:creationId xmlns:p14="http://schemas.microsoft.com/office/powerpoint/2010/main" val="3580278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Behind the scenes, here are some things your actuary may be dealing with:</a:t>
            </a:r>
          </a:p>
          <a:p>
            <a:pPr lvl="1"/>
            <a:r>
              <a:rPr lang="en-US" dirty="0" smtClean="0"/>
              <a:t>Projecting cash flows to determine the discount rate</a:t>
            </a:r>
          </a:p>
          <a:p>
            <a:pPr lvl="2"/>
            <a:r>
              <a:rPr lang="en-US" dirty="0" smtClean="0"/>
              <a:t>What will assets earn long term?</a:t>
            </a:r>
          </a:p>
          <a:p>
            <a:pPr lvl="2"/>
            <a:r>
              <a:rPr lang="en-US" dirty="0" smtClean="0"/>
              <a:t>What will contributions be?</a:t>
            </a:r>
          </a:p>
          <a:p>
            <a:pPr lvl="1"/>
            <a:r>
              <a:rPr lang="en-US" dirty="0" smtClean="0"/>
              <a:t>Timing of fiscal years and plan years – they aren’t always the same</a:t>
            </a:r>
          </a:p>
          <a:p>
            <a:pPr lvl="1"/>
            <a:r>
              <a:rPr lang="en-US" dirty="0" smtClean="0"/>
              <a:t>Special funding situations – or just someone else helping out with funding?</a:t>
            </a:r>
          </a:p>
          <a:p>
            <a:pPr lvl="1"/>
            <a:r>
              <a:rPr lang="en-US" dirty="0" smtClean="0"/>
              <a:t>Employers who have special additional contributions</a:t>
            </a:r>
          </a:p>
          <a:p>
            <a:r>
              <a:rPr lang="en-US" dirty="0" smtClean="0"/>
              <a:t>Auditors will need to help</a:t>
            </a:r>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GASB 67 and 68</a:t>
            </a:r>
            <a:br>
              <a:rPr lang="en-US" dirty="0" smtClean="0"/>
            </a:br>
            <a:r>
              <a:rPr lang="en-US" dirty="0" smtClean="0"/>
              <a:t>Actuarial Issues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9</a:t>
            </a:fld>
            <a:endParaRPr lang="en-US"/>
          </a:p>
        </p:txBody>
      </p:sp>
    </p:spTree>
    <p:extLst>
      <p:ext uri="{BB962C8B-B14F-4D97-AF65-F5344CB8AC3E}">
        <p14:creationId xmlns:p14="http://schemas.microsoft.com/office/powerpoint/2010/main" val="131891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For GASB 68, the liability and cost must be allocated across employers based on “future contribution effort”</a:t>
            </a:r>
          </a:p>
          <a:p>
            <a:pPr lvl="1"/>
            <a:r>
              <a:rPr lang="en-US" dirty="0" smtClean="0"/>
              <a:t>Sometimes this is as simple as looking at the prior year proportions of contributions or pay</a:t>
            </a:r>
          </a:p>
          <a:p>
            <a:pPr lvl="1"/>
            <a:r>
              <a:rPr lang="en-US" dirty="0" smtClean="0"/>
              <a:t>If different contribution rates apply to different employers, this can get much more complicated</a:t>
            </a:r>
          </a:p>
          <a:p>
            <a:pPr lvl="2"/>
            <a:r>
              <a:rPr lang="en-US" dirty="0" smtClean="0"/>
              <a:t>Often requires sophisticated projections</a:t>
            </a:r>
          </a:p>
          <a:p>
            <a:pPr lvl="2"/>
            <a:r>
              <a:rPr lang="en-US" dirty="0" smtClean="0"/>
              <a:t>Long term is how long?</a:t>
            </a:r>
          </a:p>
          <a:p>
            <a:pPr lvl="1"/>
            <a:r>
              <a:rPr lang="en-US" dirty="0" smtClean="0"/>
              <a:t>Range of employers sizes from one employee to thousands of employees affects numerical precision</a:t>
            </a:r>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GASB 67 and 68</a:t>
            </a:r>
            <a:br>
              <a:rPr lang="en-US" dirty="0" smtClean="0"/>
            </a:br>
            <a:r>
              <a:rPr lang="en-US" dirty="0" smtClean="0"/>
              <a:t>Actuarial Issues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10</a:t>
            </a:fld>
            <a:endParaRPr lang="en-US"/>
          </a:p>
        </p:txBody>
      </p:sp>
    </p:spTree>
    <p:extLst>
      <p:ext uri="{BB962C8B-B14F-4D97-AF65-F5344CB8AC3E}">
        <p14:creationId xmlns:p14="http://schemas.microsoft.com/office/powerpoint/2010/main" val="1721984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Current valuations are likely to look better than they have the last few years</a:t>
            </a:r>
          </a:p>
          <a:p>
            <a:pPr lvl="1"/>
            <a:r>
              <a:rPr lang="en-US" dirty="0" smtClean="0"/>
              <a:t>The 2008-09 investment loss has been recognized in most asset smoothing methods</a:t>
            </a:r>
          </a:p>
          <a:p>
            <a:pPr lvl="1"/>
            <a:r>
              <a:rPr lang="en-US" dirty="0" smtClean="0"/>
              <a:t>The year ending 6/30/14 was very good</a:t>
            </a:r>
          </a:p>
          <a:p>
            <a:pPr lvl="1"/>
            <a:r>
              <a:rPr lang="en-US" dirty="0" smtClean="0"/>
              <a:t>Pay raises and COLAs have been generally below expectation, producing actuarial gains</a:t>
            </a:r>
          </a:p>
          <a:p>
            <a:pPr lvl="1"/>
            <a:endParaRPr lang="en-US" dirty="0" smtClean="0"/>
          </a:p>
          <a:p>
            <a:r>
              <a:rPr lang="en-US" dirty="0" smtClean="0"/>
              <a:t>Calls for changes seem to be growing</a:t>
            </a:r>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Public Plan Funding</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11</a:t>
            </a:fld>
            <a:endParaRPr lang="en-US"/>
          </a:p>
        </p:txBody>
      </p:sp>
    </p:spTree>
    <p:extLst>
      <p:ext uri="{BB962C8B-B14F-4D97-AF65-F5344CB8AC3E}">
        <p14:creationId xmlns:p14="http://schemas.microsoft.com/office/powerpoint/2010/main" val="1840088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Replacing traditional plans with Defined Contribution plans or Cash Balance plans</a:t>
            </a:r>
          </a:p>
          <a:p>
            <a:pPr lvl="1"/>
            <a:r>
              <a:rPr lang="en-US" dirty="0" smtClean="0"/>
              <a:t>Shifts risk from the employer to the employee</a:t>
            </a:r>
          </a:p>
          <a:p>
            <a:pPr lvl="1"/>
            <a:r>
              <a:rPr lang="en-US" dirty="0" smtClean="0"/>
              <a:t>More comparable to the private sector</a:t>
            </a:r>
          </a:p>
          <a:p>
            <a:r>
              <a:rPr lang="en-US" dirty="0" smtClean="0"/>
              <a:t>Imposing funding requirements on public plans</a:t>
            </a:r>
          </a:p>
          <a:p>
            <a:pPr lvl="1"/>
            <a:r>
              <a:rPr lang="en-US" dirty="0" smtClean="0"/>
              <a:t>Mandatory or voluntary</a:t>
            </a:r>
          </a:p>
          <a:p>
            <a:r>
              <a:rPr lang="en-US" dirty="0" smtClean="0"/>
              <a:t>Valuing public plans on a Market Value basis</a:t>
            </a:r>
          </a:p>
          <a:p>
            <a:r>
              <a:rPr lang="en-US" dirty="0" smtClean="0"/>
              <a:t>Additional disclosures</a:t>
            </a:r>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What’s Being Proposed Elsewhere?</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12</a:t>
            </a:fld>
            <a:endParaRPr lang="en-US"/>
          </a:p>
        </p:txBody>
      </p:sp>
    </p:spTree>
    <p:extLst>
      <p:ext uri="{BB962C8B-B14F-4D97-AF65-F5344CB8AC3E}">
        <p14:creationId xmlns:p14="http://schemas.microsoft.com/office/powerpoint/2010/main" val="263280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Traditional Defined Benefit (DB) plans frequently have a benefit that is a multiplier (e.g. 1.5% or 2%) time years of service times final pay.  Benefit is guaranteed for life.</a:t>
            </a:r>
          </a:p>
          <a:p>
            <a:r>
              <a:rPr lang="en-US" dirty="0" smtClean="0"/>
              <a:t>Traditional Defined Contribution (DC) plans provide a specified rate of pay (can vary with age or service) to be placed into an individual account which then grows (or shrinks) with the market.  Benefit is the account balance until it is gone.</a:t>
            </a:r>
          </a:p>
          <a:p>
            <a:r>
              <a:rPr lang="en-US" dirty="0" smtClean="0"/>
              <a:t>Cash Balance plans have some features of DB and DC plans.  The account gets pay credits like a DC plan, but growth may be defined and </a:t>
            </a:r>
            <a:r>
              <a:rPr lang="en-US" dirty="0" err="1" smtClean="0"/>
              <a:t>annuitization</a:t>
            </a:r>
            <a:r>
              <a:rPr lang="en-US" dirty="0" smtClean="0"/>
              <a:t> is normally like a DB plan.</a:t>
            </a:r>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Alternate Plan Designs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13</a:t>
            </a:fld>
            <a:endParaRPr lang="en-US"/>
          </a:p>
        </p:txBody>
      </p:sp>
    </p:spTree>
    <p:extLst>
      <p:ext uri="{BB962C8B-B14F-4D97-AF65-F5344CB8AC3E}">
        <p14:creationId xmlns:p14="http://schemas.microsoft.com/office/powerpoint/2010/main" val="863847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DB plans tend to benefit longer service employees and those who are employed later in their career.  Investment and mortality risk fall more on those who fund the plan (employer and possibly active members).</a:t>
            </a:r>
          </a:p>
          <a:p>
            <a:r>
              <a:rPr lang="en-US" dirty="0" smtClean="0"/>
              <a:t>DC plans and Cash Balance plans tend to benefit shorter service employees and those who are employed earlier in their career.  Investment and mortality risk fall on individuals.</a:t>
            </a:r>
          </a:p>
          <a:p>
            <a:endParaRPr lang="en-US" dirty="0" smtClean="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Comparison of Plan Designs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14</a:t>
            </a:fld>
            <a:endParaRPr lang="en-US"/>
          </a:p>
        </p:txBody>
      </p:sp>
    </p:spTree>
    <p:extLst>
      <p:ext uri="{BB962C8B-B14F-4D97-AF65-F5344CB8AC3E}">
        <p14:creationId xmlns:p14="http://schemas.microsoft.com/office/powerpoint/2010/main" val="2608517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California</a:t>
            </a:r>
          </a:p>
          <a:p>
            <a:pPr lvl="1"/>
            <a:r>
              <a:rPr lang="en-US" dirty="0" smtClean="0"/>
              <a:t>Most plans are now required to fund the actuarial rate</a:t>
            </a:r>
          </a:p>
          <a:p>
            <a:pPr lvl="1"/>
            <a:r>
              <a:rPr lang="en-US" dirty="0" smtClean="0"/>
              <a:t>Restriction of amortization period to avoid negative amortization</a:t>
            </a:r>
          </a:p>
          <a:p>
            <a:r>
              <a:rPr lang="en-US" dirty="0" smtClean="0"/>
              <a:t>Conference of Consulting Actuaries</a:t>
            </a:r>
          </a:p>
          <a:p>
            <a:pPr lvl="1"/>
            <a:r>
              <a:rPr lang="en-US" dirty="0" smtClean="0"/>
              <a:t>White paper, based somewhat on California model</a:t>
            </a:r>
          </a:p>
          <a:p>
            <a:pPr lvl="1"/>
            <a:r>
              <a:rPr lang="en-US" dirty="0" smtClean="0"/>
              <a:t>Information for actuaries, has no binding authority</a:t>
            </a:r>
          </a:p>
          <a:p>
            <a:r>
              <a:rPr lang="en-US" dirty="0" smtClean="0"/>
              <a:t>Observation – lots of governments have made funding a priority – this could reduce clamoring for rigid rules</a:t>
            </a:r>
          </a:p>
          <a:p>
            <a:endParaRPr lang="en-US" dirty="0" smtClean="0"/>
          </a:p>
          <a:p>
            <a:pPr lvl="1"/>
            <a:endParaRPr lang="en-US" dirty="0" smtClean="0"/>
          </a:p>
          <a:p>
            <a:pPr lvl="1"/>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Funding Guidelines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15</a:t>
            </a:fld>
            <a:endParaRPr lang="en-US"/>
          </a:p>
        </p:txBody>
      </p:sp>
    </p:spTree>
    <p:extLst>
      <p:ext uri="{BB962C8B-B14F-4D97-AF65-F5344CB8AC3E}">
        <p14:creationId xmlns:p14="http://schemas.microsoft.com/office/powerpoint/2010/main" val="425743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5400" y="1600200"/>
            <a:ext cx="7620000" cy="4525963"/>
          </a:xfrm>
        </p:spPr>
        <p:txBody>
          <a:bodyPr/>
          <a:lstStyle/>
          <a:p>
            <a:r>
              <a:rPr lang="en-US" dirty="0" smtClean="0"/>
              <a:t>Basic concept – the value of the liabilities is what it would cost to transfer current obligations to an insurance company</a:t>
            </a:r>
          </a:p>
          <a:p>
            <a:pPr lvl="1"/>
            <a:r>
              <a:rPr lang="en-US" dirty="0" smtClean="0"/>
              <a:t>Few plans could legally do this</a:t>
            </a:r>
          </a:p>
          <a:p>
            <a:pPr lvl="1"/>
            <a:r>
              <a:rPr lang="en-US" dirty="0" smtClean="0"/>
              <a:t>“Market” doesn’t exist – so frequently tied to Treasury bonds (which have not been market-based due to Fed intervention)</a:t>
            </a:r>
          </a:p>
          <a:p>
            <a:r>
              <a:rPr lang="en-US" dirty="0" smtClean="0"/>
              <a:t>Corporate plans are now valued this way, primarily to make sure a terminating plan can pay all costs</a:t>
            </a:r>
          </a:p>
          <a:p>
            <a:r>
              <a:rPr lang="en-US" dirty="0" smtClean="0"/>
              <a:t>Sometimes called “Risk Free” since returns could be locked in with matching bonds</a:t>
            </a:r>
          </a:p>
          <a:p>
            <a:r>
              <a:rPr lang="en-US" dirty="0" smtClean="0"/>
              <a:t>Ignores value of investment return on funding</a:t>
            </a:r>
          </a:p>
          <a:p>
            <a:endParaRPr lang="en-US" dirty="0" smtClean="0"/>
          </a:p>
          <a:p>
            <a:pPr lvl="1"/>
            <a:endParaRPr lang="en-US" dirty="0" smtClean="0"/>
          </a:p>
          <a:p>
            <a:pPr lvl="1"/>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Market Value of Pension Obligations</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16</a:t>
            </a:fld>
            <a:endParaRPr lang="en-US"/>
          </a:p>
        </p:txBody>
      </p:sp>
    </p:spTree>
    <p:extLst>
      <p:ext uri="{BB962C8B-B14F-4D97-AF65-F5344CB8AC3E}">
        <p14:creationId xmlns:p14="http://schemas.microsoft.com/office/powerpoint/2010/main" val="2817827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Society of Actuaries (SOA) put together a panel to look into public pension plans</a:t>
            </a:r>
          </a:p>
          <a:p>
            <a:pPr lvl="1"/>
            <a:r>
              <a:rPr lang="en-US" dirty="0" smtClean="0"/>
              <a:t>Most members were not actuaries, and not all actuaries had public plan background </a:t>
            </a:r>
          </a:p>
          <a:p>
            <a:pPr lvl="1"/>
            <a:r>
              <a:rPr lang="en-US" dirty="0" smtClean="0"/>
              <a:t>Primary recommendation was for additional disclosure, particularly in regards to risk</a:t>
            </a:r>
          </a:p>
          <a:p>
            <a:r>
              <a:rPr lang="en-US" dirty="0" smtClean="0"/>
              <a:t>SOA is not responsible for the Panel’s work, but has been promoting it</a:t>
            </a:r>
          </a:p>
          <a:p>
            <a:r>
              <a:rPr lang="en-US" dirty="0" smtClean="0"/>
              <a:t>Many of the ideas would be beneficial to many plans, but universal application has challenges</a:t>
            </a:r>
          </a:p>
          <a:p>
            <a:pPr lvl="1"/>
            <a:r>
              <a:rPr lang="en-US" dirty="0" smtClean="0"/>
              <a:t>Systems range from very tiny to over $100 Billion</a:t>
            </a:r>
          </a:p>
          <a:p>
            <a:pPr lvl="1"/>
            <a:r>
              <a:rPr lang="en-US" dirty="0" smtClean="0"/>
              <a:t>Funding </a:t>
            </a:r>
            <a:r>
              <a:rPr lang="en-US" dirty="0" smtClean="0"/>
              <a:t>policies </a:t>
            </a:r>
            <a:r>
              <a:rPr lang="en-US" dirty="0" smtClean="0"/>
              <a:t>vary greatly by jurisdiction</a:t>
            </a:r>
          </a:p>
          <a:p>
            <a:endParaRPr lang="en-US" dirty="0" smtClean="0"/>
          </a:p>
          <a:p>
            <a:pPr lvl="1"/>
            <a:endParaRPr lang="en-US" dirty="0" smtClean="0"/>
          </a:p>
          <a:p>
            <a:pPr lvl="1"/>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SOA Blue Ribbon Panel</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17</a:t>
            </a:fld>
            <a:endParaRPr lang="en-US"/>
          </a:p>
        </p:txBody>
      </p:sp>
    </p:spTree>
    <p:extLst>
      <p:ext uri="{BB962C8B-B14F-4D97-AF65-F5344CB8AC3E}">
        <p14:creationId xmlns:p14="http://schemas.microsoft.com/office/powerpoint/2010/main" val="3149830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Actuarial Standards Board (ASB) is the only actuarial group able to bind what actuaries do</a:t>
            </a:r>
          </a:p>
          <a:p>
            <a:r>
              <a:rPr lang="en-US" dirty="0" smtClean="0"/>
              <a:t>Blue Ribbon Panel asked the ASB to consider its recommendation and issue standards as needed</a:t>
            </a:r>
          </a:p>
          <a:p>
            <a:r>
              <a:rPr lang="en-US" dirty="0" smtClean="0"/>
              <a:t>ASB recently issued an exposure draft asking for comments from the actuarial profession and those affected by the proposed standards</a:t>
            </a:r>
          </a:p>
          <a:p>
            <a:pPr lvl="1"/>
            <a:r>
              <a:rPr lang="en-US" dirty="0" smtClean="0"/>
              <a:t>No specifics proposed yet</a:t>
            </a:r>
          </a:p>
          <a:p>
            <a:pPr lvl="1"/>
            <a:r>
              <a:rPr lang="en-US" dirty="0" smtClean="0"/>
              <a:t>Could be a departure from principles based approach used for other standards</a:t>
            </a:r>
          </a:p>
          <a:p>
            <a:pPr marL="0" indent="0">
              <a:buNone/>
            </a:pPr>
            <a:endParaRPr lang="en-US" dirty="0" smtClean="0"/>
          </a:p>
          <a:p>
            <a:endParaRPr lang="en-US" dirty="0" smtClean="0"/>
          </a:p>
          <a:p>
            <a:pPr lvl="1"/>
            <a:endParaRPr lang="en-US" dirty="0" smtClean="0"/>
          </a:p>
          <a:p>
            <a:pPr lvl="1"/>
            <a:endParaRPr lang="en-US" dirty="0"/>
          </a:p>
          <a:p>
            <a:pPr marL="0" indent="0">
              <a:buNone/>
            </a:pPr>
            <a:endParaRPr lang="en-US" dirty="0" smtClean="0"/>
          </a:p>
        </p:txBody>
      </p:sp>
      <p:sp>
        <p:nvSpPr>
          <p:cNvPr id="3" name="Title 2"/>
          <p:cNvSpPr>
            <a:spLocks noGrp="1"/>
          </p:cNvSpPr>
          <p:nvPr>
            <p:ph type="title"/>
          </p:nvPr>
        </p:nvSpPr>
        <p:spPr>
          <a:xfrm>
            <a:off x="1676400" y="0"/>
            <a:ext cx="6324600" cy="1143000"/>
          </a:xfrm>
        </p:spPr>
        <p:txBody>
          <a:bodyPr/>
          <a:lstStyle/>
          <a:p>
            <a:pPr algn="ctr"/>
            <a:r>
              <a:rPr lang="en-US" dirty="0" smtClean="0"/>
              <a:t>Actuarial Standards Board</a:t>
            </a:r>
            <a:endParaRPr lang="en-US" dirty="0"/>
          </a:p>
        </p:txBody>
      </p:sp>
      <p:sp>
        <p:nvSpPr>
          <p:cNvPr id="4" name="Slide Number Placeholder 3"/>
          <p:cNvSpPr>
            <a:spLocks noGrp="1"/>
          </p:cNvSpPr>
          <p:nvPr>
            <p:ph type="sldNum" sz="quarter" idx="10"/>
          </p:nvPr>
        </p:nvSpPr>
        <p:spPr/>
        <p:txBody>
          <a:bodyPr/>
          <a:lstStyle/>
          <a:p>
            <a:pPr>
              <a:defRPr/>
            </a:pPr>
            <a:fld id="{6253B288-DE61-4072-B50B-6CDF103F34C7}" type="slidenum">
              <a:rPr lang="en-US" smtClean="0"/>
              <a:pPr>
                <a:defRPr/>
              </a:pPr>
              <a:t>18</a:t>
            </a:fld>
            <a:endParaRPr lang="en-US"/>
          </a:p>
        </p:txBody>
      </p:sp>
    </p:spTree>
    <p:extLst>
      <p:ext uri="{BB962C8B-B14F-4D97-AF65-F5344CB8AC3E}">
        <p14:creationId xmlns:p14="http://schemas.microsoft.com/office/powerpoint/2010/main" val="1753272342"/>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7265</TotalTime>
  <Words>1345</Words>
  <Application>Microsoft Office PowerPoint</Application>
  <PresentationFormat>On-screen Show (4:3)</PresentationFormat>
  <Paragraphs>150</Paragraphs>
  <Slides>18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Courier New</vt:lpstr>
      <vt:lpstr>Times New Roman</vt:lpstr>
      <vt:lpstr>Wingdings</vt:lpstr>
      <vt:lpstr>Default Design</vt:lpstr>
      <vt:lpstr>PowerPoint Presentation</vt:lpstr>
      <vt:lpstr>Topics for Today</vt:lpstr>
      <vt:lpstr>New GASB Standard for OPEB Plans</vt:lpstr>
      <vt:lpstr>New GASB Standard for OPEB Plans</vt:lpstr>
      <vt:lpstr>New GASB Standard for OPEB Plans</vt:lpstr>
      <vt:lpstr>New GASB Standard for OPEB Plans</vt:lpstr>
      <vt:lpstr>New GASB Standard for OPEB Plans</vt:lpstr>
      <vt:lpstr>GASB 67 and 68</vt:lpstr>
      <vt:lpstr>GASB 67 and 68 Actuarial Issues</vt:lpstr>
      <vt:lpstr>GASB 67 and 68 Actuarial Issues</vt:lpstr>
      <vt:lpstr>Public Plan Funding</vt:lpstr>
      <vt:lpstr>What’s Being Proposed Elsewhere?</vt:lpstr>
      <vt:lpstr>Alternate Plan Designs</vt:lpstr>
      <vt:lpstr>Comparison of Plan Designs</vt:lpstr>
      <vt:lpstr>Funding Guidelines</vt:lpstr>
      <vt:lpstr>Market Value of Pension Obligations</vt:lpstr>
      <vt:lpstr>SOA Blue Ribbon Panel</vt:lpstr>
      <vt:lpstr>Actuarial Standards Board</vt:lpstr>
    </vt:vector>
  </TitlesOfParts>
  <Company>Cavanaugh Macdonald Consulting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Sandra Henry</dc:creator>
  <cp:lastModifiedBy>Brent Banister</cp:lastModifiedBy>
  <cp:revision>446</cp:revision>
  <cp:lastPrinted>2014-07-18T14:56:21Z</cp:lastPrinted>
  <dcterms:created xsi:type="dcterms:W3CDTF">2005-10-21T20:15:51Z</dcterms:created>
  <dcterms:modified xsi:type="dcterms:W3CDTF">2014-08-29T17:56:44Z</dcterms:modified>
</cp:coreProperties>
</file>