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diagrams/drawing2.xml" ContentType="application/vnd.ms-office.drawingml.diagramDrawing+xml"/>
  <Override PartName="/ppt/slides/slide9.xml" ContentType="application/vnd.openxmlformats-officedocument.presentationml.slide+xml"/>
  <Override PartName="/ppt/diagrams/data2.xml" ContentType="application/vnd.openxmlformats-officedocument.drawingml.diagramData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diagrams/colors1.xml" ContentType="application/vnd.openxmlformats-officedocument.drawingml.diagramColors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diagrams/colors2.xml" ContentType="application/vnd.openxmlformats-officedocument.drawingml.diagramColors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Override PartName="/ppt/diagrams/layout1.xml" ContentType="application/vnd.openxmlformats-officedocument.drawingml.diagramLayout+xml"/>
  <Override PartName="/ppt/slides/slide23.xml" ContentType="application/vnd.openxmlformats-officedocument.presentationml.slide+xml"/>
  <Override PartName="/ppt/diagrams/quickStyle1.xml" ContentType="application/vnd.openxmlformats-officedocument.drawingml.diagramStyl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Default Extension="xlsx" ContentType="application/vnd.openxmlformats-officedocument.spreadsheetml.sheet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diagrams/layout2.xml" ContentType="application/vnd.openxmlformats-officedocument.drawingml.diagramLayout+xml"/>
  <Override PartName="/ppt/slideLayouts/slideLayout3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460" r:id="rId2"/>
    <p:sldId id="488" r:id="rId3"/>
    <p:sldId id="461" r:id="rId4"/>
    <p:sldId id="462" r:id="rId5"/>
    <p:sldId id="463" r:id="rId6"/>
    <p:sldId id="464" r:id="rId7"/>
    <p:sldId id="466" r:id="rId8"/>
    <p:sldId id="489" r:id="rId9"/>
    <p:sldId id="467" r:id="rId10"/>
    <p:sldId id="483" r:id="rId11"/>
    <p:sldId id="482" r:id="rId12"/>
    <p:sldId id="491" r:id="rId13"/>
    <p:sldId id="468" r:id="rId14"/>
    <p:sldId id="481" r:id="rId15"/>
    <p:sldId id="470" r:id="rId16"/>
    <p:sldId id="484" r:id="rId17"/>
    <p:sldId id="473" r:id="rId18"/>
    <p:sldId id="479" r:id="rId19"/>
    <p:sldId id="485" r:id="rId20"/>
    <p:sldId id="474" r:id="rId21"/>
    <p:sldId id="480" r:id="rId22"/>
    <p:sldId id="471" r:id="rId23"/>
    <p:sldId id="475" r:id="rId24"/>
    <p:sldId id="486" r:id="rId25"/>
    <p:sldId id="490" r:id="rId26"/>
    <p:sldId id="476" r:id="rId27"/>
    <p:sldId id="472" r:id="rId28"/>
    <p:sldId id="487" r:id="rId29"/>
    <p:sldId id="477" r:id="rId30"/>
    <p:sldId id="478" r:id="rId31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228" autoAdjust="0"/>
    <p:restoredTop sz="94660"/>
  </p:normalViewPr>
  <p:slideViewPr>
    <p:cSldViewPr>
      <p:cViewPr>
        <p:scale>
          <a:sx n="100" d="100"/>
          <a:sy n="100" d="100"/>
        </p:scale>
        <p:origin x="-2616" y="-1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46" y="-102"/>
      </p:cViewPr>
      <p:guideLst>
        <p:guide orient="horz" pos="2909"/>
        <p:guide pos="218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53851773682929"/>
          <c:y val="0.0346545033620469"/>
          <c:w val="0.650133668858404"/>
          <c:h val="0.538650890429287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Benefit Payments Before Depletion - Discounted Using Long-Term Investment Return Assumption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ymbol val="none"/>
          </c:marker>
          <c:cat>
            <c:numRef>
              <c:f>Sheet1!$A$2:$A$100</c:f>
              <c:numCache>
                <c:formatCode>General</c:formatCode>
                <c:ptCount val="99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  <c:pt idx="50">
                  <c:v>51.0</c:v>
                </c:pt>
                <c:pt idx="51">
                  <c:v>52.0</c:v>
                </c:pt>
                <c:pt idx="52">
                  <c:v>53.0</c:v>
                </c:pt>
                <c:pt idx="53">
                  <c:v>54.0</c:v>
                </c:pt>
                <c:pt idx="54">
                  <c:v>55.0</c:v>
                </c:pt>
                <c:pt idx="55">
                  <c:v>56.0</c:v>
                </c:pt>
                <c:pt idx="56">
                  <c:v>57.0</c:v>
                </c:pt>
                <c:pt idx="57">
                  <c:v>58.0</c:v>
                </c:pt>
                <c:pt idx="58">
                  <c:v>59.0</c:v>
                </c:pt>
                <c:pt idx="59">
                  <c:v>60.0</c:v>
                </c:pt>
                <c:pt idx="60">
                  <c:v>61.0</c:v>
                </c:pt>
                <c:pt idx="61">
                  <c:v>62.0</c:v>
                </c:pt>
                <c:pt idx="62">
                  <c:v>63.0</c:v>
                </c:pt>
                <c:pt idx="63">
                  <c:v>64.0</c:v>
                </c:pt>
                <c:pt idx="64">
                  <c:v>65.0</c:v>
                </c:pt>
                <c:pt idx="65">
                  <c:v>66.0</c:v>
                </c:pt>
                <c:pt idx="66">
                  <c:v>67.0</c:v>
                </c:pt>
                <c:pt idx="67">
                  <c:v>68.0</c:v>
                </c:pt>
                <c:pt idx="68">
                  <c:v>69.0</c:v>
                </c:pt>
                <c:pt idx="69">
                  <c:v>70.0</c:v>
                </c:pt>
                <c:pt idx="70">
                  <c:v>71.0</c:v>
                </c:pt>
                <c:pt idx="71">
                  <c:v>72.0</c:v>
                </c:pt>
                <c:pt idx="72">
                  <c:v>73.0</c:v>
                </c:pt>
                <c:pt idx="73">
                  <c:v>74.0</c:v>
                </c:pt>
                <c:pt idx="74">
                  <c:v>75.0</c:v>
                </c:pt>
                <c:pt idx="75">
                  <c:v>76.0</c:v>
                </c:pt>
                <c:pt idx="76">
                  <c:v>77.0</c:v>
                </c:pt>
                <c:pt idx="77">
                  <c:v>78.0</c:v>
                </c:pt>
                <c:pt idx="78">
                  <c:v>79.0</c:v>
                </c:pt>
                <c:pt idx="79">
                  <c:v>80.0</c:v>
                </c:pt>
                <c:pt idx="80">
                  <c:v>81.0</c:v>
                </c:pt>
                <c:pt idx="81">
                  <c:v>82.0</c:v>
                </c:pt>
                <c:pt idx="82">
                  <c:v>83.0</c:v>
                </c:pt>
                <c:pt idx="83">
                  <c:v>84.0</c:v>
                </c:pt>
                <c:pt idx="84">
                  <c:v>85.0</c:v>
                </c:pt>
                <c:pt idx="85">
                  <c:v>86.0</c:v>
                </c:pt>
                <c:pt idx="86">
                  <c:v>87.0</c:v>
                </c:pt>
                <c:pt idx="87">
                  <c:v>88.0</c:v>
                </c:pt>
                <c:pt idx="88">
                  <c:v>89.0</c:v>
                </c:pt>
                <c:pt idx="89">
                  <c:v>90.0</c:v>
                </c:pt>
                <c:pt idx="90">
                  <c:v>91.0</c:v>
                </c:pt>
                <c:pt idx="91">
                  <c:v>92.0</c:v>
                </c:pt>
                <c:pt idx="92">
                  <c:v>93.0</c:v>
                </c:pt>
                <c:pt idx="93">
                  <c:v>94.0</c:v>
                </c:pt>
                <c:pt idx="94">
                  <c:v>95.0</c:v>
                </c:pt>
                <c:pt idx="95">
                  <c:v>96.0</c:v>
                </c:pt>
                <c:pt idx="96">
                  <c:v>97.0</c:v>
                </c:pt>
                <c:pt idx="97">
                  <c:v>98.0</c:v>
                </c:pt>
                <c:pt idx="98">
                  <c:v>99.0</c:v>
                </c:pt>
              </c:numCache>
            </c:numRef>
          </c:cat>
          <c:val>
            <c:numRef>
              <c:f>Sheet1!$B$2:$B$100</c:f>
              <c:numCache>
                <c:formatCode>_(* #,##0_);_(* \(#,##0\);_(* "-"??_);_(@_)</c:formatCode>
                <c:ptCount val="99"/>
                <c:pt idx="0">
                  <c:v>1.257968128E9</c:v>
                </c:pt>
                <c:pt idx="1">
                  <c:v>1.288316183E9</c:v>
                </c:pt>
                <c:pt idx="2">
                  <c:v>1.348738776E9</c:v>
                </c:pt>
                <c:pt idx="3">
                  <c:v>1.411986754E9</c:v>
                </c:pt>
                <c:pt idx="4">
                  <c:v>1.475760333E9</c:v>
                </c:pt>
                <c:pt idx="5">
                  <c:v>1.52382652E9</c:v>
                </c:pt>
                <c:pt idx="6">
                  <c:v>1.589321947E9</c:v>
                </c:pt>
                <c:pt idx="7">
                  <c:v>1.653079765E9</c:v>
                </c:pt>
                <c:pt idx="8">
                  <c:v>1.715387942E9</c:v>
                </c:pt>
                <c:pt idx="9">
                  <c:v>1.775253919E9</c:v>
                </c:pt>
                <c:pt idx="10">
                  <c:v>1.833711156E9</c:v>
                </c:pt>
                <c:pt idx="11">
                  <c:v>1.891221312E9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Benefit Payments After Depletion - Discounted Using Municipal Bond Index Rate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Sheet1!$A$2:$A$100</c:f>
              <c:numCache>
                <c:formatCode>General</c:formatCode>
                <c:ptCount val="99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  <c:pt idx="50">
                  <c:v>51.0</c:v>
                </c:pt>
                <c:pt idx="51">
                  <c:v>52.0</c:v>
                </c:pt>
                <c:pt idx="52">
                  <c:v>53.0</c:v>
                </c:pt>
                <c:pt idx="53">
                  <c:v>54.0</c:v>
                </c:pt>
                <c:pt idx="54">
                  <c:v>55.0</c:v>
                </c:pt>
                <c:pt idx="55">
                  <c:v>56.0</c:v>
                </c:pt>
                <c:pt idx="56">
                  <c:v>57.0</c:v>
                </c:pt>
                <c:pt idx="57">
                  <c:v>58.0</c:v>
                </c:pt>
                <c:pt idx="58">
                  <c:v>59.0</c:v>
                </c:pt>
                <c:pt idx="59">
                  <c:v>60.0</c:v>
                </c:pt>
                <c:pt idx="60">
                  <c:v>61.0</c:v>
                </c:pt>
                <c:pt idx="61">
                  <c:v>62.0</c:v>
                </c:pt>
                <c:pt idx="62">
                  <c:v>63.0</c:v>
                </c:pt>
                <c:pt idx="63">
                  <c:v>64.0</c:v>
                </c:pt>
                <c:pt idx="64">
                  <c:v>65.0</c:v>
                </c:pt>
                <c:pt idx="65">
                  <c:v>66.0</c:v>
                </c:pt>
                <c:pt idx="66">
                  <c:v>67.0</c:v>
                </c:pt>
                <c:pt idx="67">
                  <c:v>68.0</c:v>
                </c:pt>
                <c:pt idx="68">
                  <c:v>69.0</c:v>
                </c:pt>
                <c:pt idx="69">
                  <c:v>70.0</c:v>
                </c:pt>
                <c:pt idx="70">
                  <c:v>71.0</c:v>
                </c:pt>
                <c:pt idx="71">
                  <c:v>72.0</c:v>
                </c:pt>
                <c:pt idx="72">
                  <c:v>73.0</c:v>
                </c:pt>
                <c:pt idx="73">
                  <c:v>74.0</c:v>
                </c:pt>
                <c:pt idx="74">
                  <c:v>75.0</c:v>
                </c:pt>
                <c:pt idx="75">
                  <c:v>76.0</c:v>
                </c:pt>
                <c:pt idx="76">
                  <c:v>77.0</c:v>
                </c:pt>
                <c:pt idx="77">
                  <c:v>78.0</c:v>
                </c:pt>
                <c:pt idx="78">
                  <c:v>79.0</c:v>
                </c:pt>
                <c:pt idx="79">
                  <c:v>80.0</c:v>
                </c:pt>
                <c:pt idx="80">
                  <c:v>81.0</c:v>
                </c:pt>
                <c:pt idx="81">
                  <c:v>82.0</c:v>
                </c:pt>
                <c:pt idx="82">
                  <c:v>83.0</c:v>
                </c:pt>
                <c:pt idx="83">
                  <c:v>84.0</c:v>
                </c:pt>
                <c:pt idx="84">
                  <c:v>85.0</c:v>
                </c:pt>
                <c:pt idx="85">
                  <c:v>86.0</c:v>
                </c:pt>
                <c:pt idx="86">
                  <c:v>87.0</c:v>
                </c:pt>
                <c:pt idx="87">
                  <c:v>88.0</c:v>
                </c:pt>
                <c:pt idx="88">
                  <c:v>89.0</c:v>
                </c:pt>
                <c:pt idx="89">
                  <c:v>90.0</c:v>
                </c:pt>
                <c:pt idx="90">
                  <c:v>91.0</c:v>
                </c:pt>
                <c:pt idx="91">
                  <c:v>92.0</c:v>
                </c:pt>
                <c:pt idx="92">
                  <c:v>93.0</c:v>
                </c:pt>
                <c:pt idx="93">
                  <c:v>94.0</c:v>
                </c:pt>
                <c:pt idx="94">
                  <c:v>95.0</c:v>
                </c:pt>
                <c:pt idx="95">
                  <c:v>96.0</c:v>
                </c:pt>
                <c:pt idx="96">
                  <c:v>97.0</c:v>
                </c:pt>
                <c:pt idx="97">
                  <c:v>98.0</c:v>
                </c:pt>
                <c:pt idx="98">
                  <c:v>99.0</c:v>
                </c:pt>
              </c:numCache>
            </c:numRef>
          </c:cat>
          <c:val>
            <c:numRef>
              <c:f>Sheet1!$C$2:$C$100</c:f>
              <c:numCache>
                <c:formatCode>General</c:formatCode>
                <c:ptCount val="99"/>
                <c:pt idx="12" formatCode="_(* #,##0_);_(* \(#,##0\);_(* &quot;-&quot;??_);_(@_)">
                  <c:v>1.946131517E9</c:v>
                </c:pt>
                <c:pt idx="13" formatCode="_(* #,##0_);_(* \(#,##0\);_(* &quot;-&quot;??_);_(@_)">
                  <c:v>1.998844883E9</c:v>
                </c:pt>
                <c:pt idx="14" formatCode="_(* #,##0_);_(* \(#,##0\);_(* &quot;-&quot;??_);_(@_)">
                  <c:v>2.050453026E9</c:v>
                </c:pt>
                <c:pt idx="15" formatCode="_(* #,##0_);_(* \(#,##0\);_(* &quot;-&quot;??_);_(@_)">
                  <c:v>2.098532245E9</c:v>
                </c:pt>
                <c:pt idx="16" formatCode="_(* #,##0_);_(* \(#,##0\);_(* &quot;-&quot;??_);_(@_)">
                  <c:v>2.143749289E9</c:v>
                </c:pt>
                <c:pt idx="17" formatCode="_(* #,##0_);_(* \(#,##0\);_(* &quot;-&quot;??_);_(@_)">
                  <c:v>2.18558362E9</c:v>
                </c:pt>
                <c:pt idx="18" formatCode="_(* #,##0_);_(* \(#,##0\);_(* &quot;-&quot;??_);_(@_)">
                  <c:v>2.223460397E9</c:v>
                </c:pt>
                <c:pt idx="19" formatCode="_(* #,##0_);_(* \(#,##0\);_(* &quot;-&quot;??_);_(@_)">
                  <c:v>2.257073043E9</c:v>
                </c:pt>
                <c:pt idx="20" formatCode="_(* #,##0_);_(* \(#,##0\);_(* &quot;-&quot;??_);_(@_)">
                  <c:v>2.286023816E9</c:v>
                </c:pt>
                <c:pt idx="21" formatCode="_(* #,##0_);_(* \(#,##0\);_(* &quot;-&quot;??_);_(@_)">
                  <c:v>2.308692013E9</c:v>
                </c:pt>
                <c:pt idx="22" formatCode="_(* #,##0_);_(* \(#,##0\);_(* &quot;-&quot;??_);_(@_)">
                  <c:v>2.324885375E9</c:v>
                </c:pt>
                <c:pt idx="23" formatCode="_(* #,##0_);_(* \(#,##0\);_(* &quot;-&quot;??_);_(@_)">
                  <c:v>2.335381705E9</c:v>
                </c:pt>
                <c:pt idx="24" formatCode="_(* #,##0_);_(* \(#,##0\);_(* &quot;-&quot;??_);_(@_)">
                  <c:v>2.342204363E9</c:v>
                </c:pt>
                <c:pt idx="25" formatCode="_(* #,##0_);_(* \(#,##0\);_(* &quot;-&quot;??_);_(@_)">
                  <c:v>2.337704343E9</c:v>
                </c:pt>
                <c:pt idx="26" formatCode="_(* #,##0_);_(* \(#,##0\);_(* &quot;-&quot;??_);_(@_)">
                  <c:v>2.325895215E9</c:v>
                </c:pt>
                <c:pt idx="27" formatCode="_(* #,##0_);_(* \(#,##0\);_(* &quot;-&quot;??_);_(@_)">
                  <c:v>2.306491497E9</c:v>
                </c:pt>
                <c:pt idx="28" formatCode="_(* #,##0_);_(* \(#,##0\);_(* &quot;-&quot;??_);_(@_)">
                  <c:v>2.279451287E9</c:v>
                </c:pt>
                <c:pt idx="29" formatCode="_(* #,##0_);_(* \(#,##0\);_(* &quot;-&quot;??_);_(@_)">
                  <c:v>2.245298596E9</c:v>
                </c:pt>
                <c:pt idx="30" formatCode="_(* #,##0_);_(* \(#,##0\);_(* &quot;-&quot;??_);_(@_)">
                  <c:v>2.203118376E9</c:v>
                </c:pt>
                <c:pt idx="31" formatCode="_(* #,##0_);_(* \(#,##0\);_(* &quot;-&quot;??_);_(@_)">
                  <c:v>2.153731906E9</c:v>
                </c:pt>
                <c:pt idx="32" formatCode="_(* #,##0_);_(* \(#,##0\);_(* &quot;-&quot;??_);_(@_)">
                  <c:v>2.098118991E9</c:v>
                </c:pt>
                <c:pt idx="33" formatCode="_(* #,##0_);_(* \(#,##0\);_(* &quot;-&quot;??_);_(@_)">
                  <c:v>2.036205786E9</c:v>
                </c:pt>
                <c:pt idx="34" formatCode="_(* #,##0_);_(* \(#,##0\);_(* &quot;-&quot;??_);_(@_)">
                  <c:v>1.968591169E9</c:v>
                </c:pt>
                <c:pt idx="35" formatCode="_(* #,##0_);_(* \(#,##0\);_(* &quot;-&quot;??_);_(@_)">
                  <c:v>1.896818261E9</c:v>
                </c:pt>
                <c:pt idx="36" formatCode="_(* #,##0_);_(* \(#,##0\);_(* &quot;-&quot;??_);_(@_)">
                  <c:v>1.821449634E9</c:v>
                </c:pt>
                <c:pt idx="37" formatCode="_(* #,##0_);_(* \(#,##0\);_(* &quot;-&quot;??_);_(@_)">
                  <c:v>1.743045562E9</c:v>
                </c:pt>
                <c:pt idx="38" formatCode="_(* #,##0_);_(* \(#,##0\);_(* &quot;-&quot;??_);_(@_)">
                  <c:v>1.662519633E9</c:v>
                </c:pt>
                <c:pt idx="39" formatCode="_(* #,##0_);_(* \(#,##0\);_(* &quot;-&quot;??_);_(@_)">
                  <c:v>1.581109562E9</c:v>
                </c:pt>
                <c:pt idx="40" formatCode="_(* #,##0_);_(* \(#,##0\);_(* &quot;-&quot;??_);_(@_)">
                  <c:v>1.499450291E9</c:v>
                </c:pt>
                <c:pt idx="41" formatCode="_(* #,##0_);_(* \(#,##0\);_(* &quot;-&quot;??_);_(@_)">
                  <c:v>1.418186811E9</c:v>
                </c:pt>
                <c:pt idx="42" formatCode="_(* #,##0_);_(* \(#,##0\);_(* &quot;-&quot;??_);_(@_)">
                  <c:v>1.337780106E9</c:v>
                </c:pt>
                <c:pt idx="43" formatCode="_(* #,##0_);_(* \(#,##0\);_(* &quot;-&quot;??_);_(@_)">
                  <c:v>1.258573227E9</c:v>
                </c:pt>
                <c:pt idx="44" formatCode="_(* #,##0_);_(* \(#,##0\);_(* &quot;-&quot;??_);_(@_)">
                  <c:v>1.180968065E9</c:v>
                </c:pt>
                <c:pt idx="45" formatCode="_(* #,##0_);_(* \(#,##0\);_(* &quot;-&quot;??_);_(@_)">
                  <c:v>1.105256085E9</c:v>
                </c:pt>
                <c:pt idx="46" formatCode="_(* #,##0_);_(* \(#,##0\);_(* &quot;-&quot;??_);_(@_)">
                  <c:v>1.031605632E9</c:v>
                </c:pt>
                <c:pt idx="47" formatCode="_(* #,##0_);_(* \(#,##0\);_(* &quot;-&quot;??_);_(@_)">
                  <c:v>9.60176801E8</c:v>
                </c:pt>
                <c:pt idx="48" formatCode="_(* #,##0_);_(* \(#,##0\);_(* &quot;-&quot;??_);_(@_)">
                  <c:v>8.91077676E8</c:v>
                </c:pt>
                <c:pt idx="49" formatCode="_(* #,##0_);_(* \(#,##0\);_(* &quot;-&quot;??_);_(@_)">
                  <c:v>8.2438934E8</c:v>
                </c:pt>
                <c:pt idx="50" formatCode="_(* #,##0_);_(* \(#,##0\);_(* &quot;-&quot;??_);_(@_)">
                  <c:v>7.6016796E8</c:v>
                </c:pt>
                <c:pt idx="51" formatCode="_(* #,##0_);_(* \(#,##0\);_(* &quot;-&quot;??_);_(@_)">
                  <c:v>6.98456607E8</c:v>
                </c:pt>
                <c:pt idx="52" formatCode="_(* #,##0_);_(* \(#,##0\);_(* &quot;-&quot;??_);_(@_)">
                  <c:v>6.3929428E8</c:v>
                </c:pt>
                <c:pt idx="53" formatCode="_(* #,##0_);_(* \(#,##0\);_(* &quot;-&quot;??_);_(@_)">
                  <c:v>5.82727365E8</c:v>
                </c:pt>
                <c:pt idx="54" formatCode="_(* #,##0_);_(* \(#,##0\);_(* &quot;-&quot;??_);_(@_)">
                  <c:v>5.28804167E8</c:v>
                </c:pt>
                <c:pt idx="55" formatCode="_(* #,##0_);_(* \(#,##0\);_(* &quot;-&quot;??_);_(@_)">
                  <c:v>4.77577163E8</c:v>
                </c:pt>
                <c:pt idx="56" formatCode="_(* #,##0_);_(* \(#,##0\);_(* &quot;-&quot;??_);_(@_)">
                  <c:v>4.29096026E8</c:v>
                </c:pt>
                <c:pt idx="57" formatCode="_(* #,##0_);_(* \(#,##0\);_(* &quot;-&quot;??_);_(@_)">
                  <c:v>3.83409368E8</c:v>
                </c:pt>
                <c:pt idx="58" formatCode="_(* #,##0_);_(* \(#,##0\);_(* &quot;-&quot;??_);_(@_)">
                  <c:v>3.40551153E8</c:v>
                </c:pt>
                <c:pt idx="59" formatCode="_(* #,##0_);_(* \(#,##0\);_(* &quot;-&quot;??_);_(@_)">
                  <c:v>3.00576961E8</c:v>
                </c:pt>
                <c:pt idx="60" formatCode="_(* #,##0_);_(* \(#,##0\);_(* &quot;-&quot;??_);_(@_)">
                  <c:v>2.63489807E8</c:v>
                </c:pt>
                <c:pt idx="61" formatCode="_(* #,##0_);_(* \(#,##0\);_(* &quot;-&quot;??_);_(@_)">
                  <c:v>2.29304551E8</c:v>
                </c:pt>
                <c:pt idx="62" formatCode="_(* #,##0_);_(* \(#,##0\);_(* &quot;-&quot;??_);_(@_)">
                  <c:v>1.98001488E8</c:v>
                </c:pt>
                <c:pt idx="63" formatCode="_(* #,##0_);_(* \(#,##0\);_(* &quot;-&quot;??_);_(@_)">
                  <c:v>1.69548306E8</c:v>
                </c:pt>
                <c:pt idx="64" formatCode="_(* #,##0_);_(* \(#,##0\);_(* &quot;-&quot;??_);_(@_)">
                  <c:v>1.43892864E8</c:v>
                </c:pt>
                <c:pt idx="65" formatCode="_(* #,##0_);_(* \(#,##0\);_(* &quot;-&quot;??_);_(@_)">
                  <c:v>1.20962113E8</c:v>
                </c:pt>
                <c:pt idx="66" formatCode="_(* #,##0_);_(* \(#,##0\);_(* &quot;-&quot;??_);_(@_)">
                  <c:v>1.00654488E8</c:v>
                </c:pt>
                <c:pt idx="67" formatCode="_(* #,##0_);_(* \(#,##0\);_(* &quot;-&quot;??_);_(@_)">
                  <c:v>8.2868983E7</c:v>
                </c:pt>
                <c:pt idx="68" formatCode="_(* #,##0_);_(* \(#,##0\);_(* &quot;-&quot;??_);_(@_)">
                  <c:v>6.745307E7</c:v>
                </c:pt>
                <c:pt idx="69" formatCode="_(* #,##0_);_(* \(#,##0\);_(* &quot;-&quot;??_);_(@_)">
                  <c:v>5.4262808E7</c:v>
                </c:pt>
                <c:pt idx="70" formatCode="_(* #,##0_);_(* \(#,##0\);_(* &quot;-&quot;??_);_(@_)">
                  <c:v>4.3114416E7</c:v>
                </c:pt>
                <c:pt idx="71" formatCode="_(* #,##0_);_(* \(#,##0\);_(* &quot;-&quot;??_);_(@_)">
                  <c:v>3.3818268E7</c:v>
                </c:pt>
                <c:pt idx="72" formatCode="_(* #,##0_);_(* \(#,##0\);_(* &quot;-&quot;??_);_(@_)">
                  <c:v>2.6175873E7</c:v>
                </c:pt>
                <c:pt idx="73" formatCode="_(* #,##0_);_(* \(#,##0\);_(* &quot;-&quot;??_);_(@_)">
                  <c:v>1.9985454E7</c:v>
                </c:pt>
                <c:pt idx="74" formatCode="_(* #,##0_);_(* \(#,##0\);_(* &quot;-&quot;??_);_(@_)">
                  <c:v>1.5047505E7</c:v>
                </c:pt>
                <c:pt idx="75" formatCode="_(* #,##0_);_(* \(#,##0\);_(* &quot;-&quot;??_);_(@_)">
                  <c:v>1.1170365E7</c:v>
                </c:pt>
                <c:pt idx="76" formatCode="_(* #,##0_);_(* \(#,##0\);_(* &quot;-&quot;??_);_(@_)">
                  <c:v>8.174911E6</c:v>
                </c:pt>
                <c:pt idx="77" formatCode="_(* #,##0_);_(* \(#,##0\);_(* &quot;-&quot;??_);_(@_)">
                  <c:v>5.898079E6</c:v>
                </c:pt>
                <c:pt idx="78" formatCode="_(* #,##0_);_(* \(#,##0\);_(* &quot;-&quot;??_);_(@_)">
                  <c:v>4.187191E6</c:v>
                </c:pt>
                <c:pt idx="79" formatCode="_(* #,##0_);_(* \(#,##0\);_(* &quot;-&quot;??_);_(@_)">
                  <c:v>2.936733E6</c:v>
                </c:pt>
                <c:pt idx="80" formatCode="_(* #,##0_);_(* \(#,##0\);_(* &quot;-&quot;??_);_(@_)">
                  <c:v>2.031795E6</c:v>
                </c:pt>
                <c:pt idx="81" formatCode="_(* #,##0_);_(* \(#,##0\);_(* &quot;-&quot;??_);_(@_)">
                  <c:v>1.387278E6</c:v>
                </c:pt>
                <c:pt idx="82" formatCode="_(* #,##0_);_(* \(#,##0\);_(* &quot;-&quot;??_);_(@_)">
                  <c:v>935280.0</c:v>
                </c:pt>
                <c:pt idx="83" formatCode="_(* #,##0_);_(* \(#,##0\);_(* &quot;-&quot;??_);_(@_)">
                  <c:v>622927.0</c:v>
                </c:pt>
                <c:pt idx="84" formatCode="_(* #,##0_);_(* \(#,##0\);_(* &quot;-&quot;??_);_(@_)">
                  <c:v>410094.0</c:v>
                </c:pt>
                <c:pt idx="85" formatCode="_(* #,##0_);_(* \(#,##0\);_(* &quot;-&quot;??_);_(@_)">
                  <c:v>266993.0</c:v>
                </c:pt>
                <c:pt idx="86" formatCode="_(* #,##0_);_(* \(#,##0\);_(* &quot;-&quot;??_);_(@_)">
                  <c:v>171937.0</c:v>
                </c:pt>
                <c:pt idx="87" formatCode="_(* #,##0_);_(* \(#,##0\);_(* &quot;-&quot;??_);_(@_)">
                  <c:v>109492.0</c:v>
                </c:pt>
                <c:pt idx="88" formatCode="_(* #,##0_);_(* \(#,##0\);_(* &quot;-&quot;??_);_(@_)">
                  <c:v>68908.0</c:v>
                </c:pt>
                <c:pt idx="89" formatCode="_(* #,##0_);_(* \(#,##0\);_(* &quot;-&quot;??_);_(@_)">
                  <c:v>42810.0</c:v>
                </c:pt>
                <c:pt idx="90" formatCode="_(* #,##0_);_(* \(#,##0\);_(* &quot;-&quot;??_);_(@_)">
                  <c:v>26223.0</c:v>
                </c:pt>
                <c:pt idx="91" formatCode="_(* #,##0_);_(* \(#,##0\);_(* &quot;-&quot;??_);_(@_)">
                  <c:v>15811.0</c:v>
                </c:pt>
                <c:pt idx="92" formatCode="_(* #,##0_);_(* \(#,##0\);_(* &quot;-&quot;??_);_(@_)">
                  <c:v>9356.0</c:v>
                </c:pt>
                <c:pt idx="93" formatCode="_(* #,##0_);_(* \(#,##0\);_(* &quot;-&quot;??_);_(@_)">
                  <c:v>5423.0</c:v>
                </c:pt>
                <c:pt idx="94" formatCode="_(* #,##0_);_(* \(#,##0\);_(* &quot;-&quot;??_);_(@_)">
                  <c:v>3079.0</c:v>
                </c:pt>
                <c:pt idx="95" formatCode="_(* #,##0_);_(* \(#,##0\);_(* &quot;-&quot;??_);_(@_)">
                  <c:v>1715.0</c:v>
                </c:pt>
                <c:pt idx="96" formatCode="_(* #,##0_);_(* \(#,##0\);_(* &quot;-&quot;??_);_(@_)">
                  <c:v>930.0</c:v>
                </c:pt>
                <c:pt idx="97" formatCode="_(* #,##0_);_(* \(#,##0\);_(* &quot;-&quot;??_);_(@_)">
                  <c:v>493.0</c:v>
                </c:pt>
                <c:pt idx="98" formatCode="_(* #,##0_);_(* \(#,##0\);_(* &quot;-&quot;??_);_(@_)">
                  <c:v>260.0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Market Value of Assets</c:v>
                </c:pt>
              </c:strCache>
            </c:strRef>
          </c:tx>
          <c:spPr>
            <a:ln w="38100">
              <a:solidFill>
                <a:srgbClr val="0070C0"/>
              </a:solidFill>
            </a:ln>
          </c:spPr>
          <c:marker>
            <c:symbol val="none"/>
          </c:marker>
          <c:cat>
            <c:numRef>
              <c:f>Sheet1!$A$2:$A$100</c:f>
              <c:numCache>
                <c:formatCode>General</c:formatCode>
                <c:ptCount val="99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  <c:pt idx="50">
                  <c:v>51.0</c:v>
                </c:pt>
                <c:pt idx="51">
                  <c:v>52.0</c:v>
                </c:pt>
                <c:pt idx="52">
                  <c:v>53.0</c:v>
                </c:pt>
                <c:pt idx="53">
                  <c:v>54.0</c:v>
                </c:pt>
                <c:pt idx="54">
                  <c:v>55.0</c:v>
                </c:pt>
                <c:pt idx="55">
                  <c:v>56.0</c:v>
                </c:pt>
                <c:pt idx="56">
                  <c:v>57.0</c:v>
                </c:pt>
                <c:pt idx="57">
                  <c:v>58.0</c:v>
                </c:pt>
                <c:pt idx="58">
                  <c:v>59.0</c:v>
                </c:pt>
                <c:pt idx="59">
                  <c:v>60.0</c:v>
                </c:pt>
                <c:pt idx="60">
                  <c:v>61.0</c:v>
                </c:pt>
                <c:pt idx="61">
                  <c:v>62.0</c:v>
                </c:pt>
                <c:pt idx="62">
                  <c:v>63.0</c:v>
                </c:pt>
                <c:pt idx="63">
                  <c:v>64.0</c:v>
                </c:pt>
                <c:pt idx="64">
                  <c:v>65.0</c:v>
                </c:pt>
                <c:pt idx="65">
                  <c:v>66.0</c:v>
                </c:pt>
                <c:pt idx="66">
                  <c:v>67.0</c:v>
                </c:pt>
                <c:pt idx="67">
                  <c:v>68.0</c:v>
                </c:pt>
                <c:pt idx="68">
                  <c:v>69.0</c:v>
                </c:pt>
                <c:pt idx="69">
                  <c:v>70.0</c:v>
                </c:pt>
                <c:pt idx="70">
                  <c:v>71.0</c:v>
                </c:pt>
                <c:pt idx="71">
                  <c:v>72.0</c:v>
                </c:pt>
                <c:pt idx="72">
                  <c:v>73.0</c:v>
                </c:pt>
                <c:pt idx="73">
                  <c:v>74.0</c:v>
                </c:pt>
                <c:pt idx="74">
                  <c:v>75.0</c:v>
                </c:pt>
                <c:pt idx="75">
                  <c:v>76.0</c:v>
                </c:pt>
                <c:pt idx="76">
                  <c:v>77.0</c:v>
                </c:pt>
                <c:pt idx="77">
                  <c:v>78.0</c:v>
                </c:pt>
                <c:pt idx="78">
                  <c:v>79.0</c:v>
                </c:pt>
                <c:pt idx="79">
                  <c:v>80.0</c:v>
                </c:pt>
                <c:pt idx="80">
                  <c:v>81.0</c:v>
                </c:pt>
                <c:pt idx="81">
                  <c:v>82.0</c:v>
                </c:pt>
                <c:pt idx="82">
                  <c:v>83.0</c:v>
                </c:pt>
                <c:pt idx="83">
                  <c:v>84.0</c:v>
                </c:pt>
                <c:pt idx="84">
                  <c:v>85.0</c:v>
                </c:pt>
                <c:pt idx="85">
                  <c:v>86.0</c:v>
                </c:pt>
                <c:pt idx="86">
                  <c:v>87.0</c:v>
                </c:pt>
                <c:pt idx="87">
                  <c:v>88.0</c:v>
                </c:pt>
                <c:pt idx="88">
                  <c:v>89.0</c:v>
                </c:pt>
                <c:pt idx="89">
                  <c:v>90.0</c:v>
                </c:pt>
                <c:pt idx="90">
                  <c:v>91.0</c:v>
                </c:pt>
                <c:pt idx="91">
                  <c:v>92.0</c:v>
                </c:pt>
                <c:pt idx="92">
                  <c:v>93.0</c:v>
                </c:pt>
                <c:pt idx="93">
                  <c:v>94.0</c:v>
                </c:pt>
                <c:pt idx="94">
                  <c:v>95.0</c:v>
                </c:pt>
                <c:pt idx="95">
                  <c:v>96.0</c:v>
                </c:pt>
                <c:pt idx="96">
                  <c:v>97.0</c:v>
                </c:pt>
                <c:pt idx="97">
                  <c:v>98.0</c:v>
                </c:pt>
                <c:pt idx="98">
                  <c:v>99.0</c:v>
                </c:pt>
              </c:numCache>
            </c:numRef>
          </c:cat>
          <c:val>
            <c:numRef>
              <c:f>Sheet1!$D$2:$D$100</c:f>
              <c:numCache>
                <c:formatCode>_(* #,##0_);_(* \(#,##0\);_(* "-"??_);_(@_)</c:formatCode>
                <c:ptCount val="99"/>
                <c:pt idx="0">
                  <c:v>1.2161913007E10</c:v>
                </c:pt>
                <c:pt idx="1">
                  <c:v>1.1795017217E10</c:v>
                </c:pt>
                <c:pt idx="2">
                  <c:v>1.1335930267E10</c:v>
                </c:pt>
                <c:pt idx="3">
                  <c:v>1.0774338464E10</c:v>
                </c:pt>
                <c:pt idx="4">
                  <c:v>1.0101494795E10</c:v>
                </c:pt>
                <c:pt idx="5">
                  <c:v>9.324834798E9</c:v>
                </c:pt>
                <c:pt idx="6">
                  <c:v>8.417926757E9</c:v>
                </c:pt>
                <c:pt idx="7">
                  <c:v>7.372157942E9</c:v>
                </c:pt>
                <c:pt idx="8">
                  <c:v>6.177927118E9</c:v>
                </c:pt>
                <c:pt idx="9">
                  <c:v>4.825897212E9</c:v>
                </c:pt>
                <c:pt idx="10">
                  <c:v>3.304909387E9</c:v>
                </c:pt>
                <c:pt idx="11">
                  <c:v>1.602431973E9</c:v>
                </c:pt>
                <c:pt idx="12">
                  <c:v>0.0</c:v>
                </c:pt>
              </c:numCache>
            </c:numRef>
          </c:val>
        </c:ser>
        <c:marker val="1"/>
        <c:axId val="168564760"/>
        <c:axId val="168446504"/>
      </c:lineChart>
      <c:catAx>
        <c:axId val="1685647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600" b="0"/>
                </a:pPr>
                <a:r>
                  <a:rPr lang="en-US" sz="1600" b="0" dirty="0" smtClean="0"/>
                  <a:t>Years</a:t>
                </a:r>
                <a:endParaRPr lang="en-US" sz="1600" b="0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68446504"/>
        <c:crosses val="autoZero"/>
        <c:auto val="1"/>
        <c:lblAlgn val="ctr"/>
        <c:lblOffset val="100"/>
        <c:tickLblSkip val="10"/>
        <c:tickMarkSkip val="5"/>
      </c:catAx>
      <c:valAx>
        <c:axId val="168446504"/>
        <c:scaling>
          <c:orientation val="minMax"/>
        </c:scaling>
        <c:axPos val="l"/>
        <c:majorGridlines/>
        <c:numFmt formatCode="_(* #,##0_);_(* \(#,##0\);_(* &quot;-&quot;??_);_(@_)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68564760"/>
        <c:crosses val="autoZero"/>
        <c:crossBetween val="between"/>
        <c:dispUnits>
          <c:builtInUnit val="millions"/>
          <c:dispUnitsLbl>
            <c:layout/>
          </c:dispUnitsLbl>
        </c:dispUnits>
      </c:valAx>
    </c:plotArea>
    <c:legend>
      <c:legendPos val="b"/>
      <c:legendEntry>
        <c:idx val="0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600"/>
            </a:pPr>
            <a:endParaRPr lang="en-US"/>
          </a:p>
        </c:txPr>
      </c:legendEntry>
      <c:layout>
        <c:manualLayout>
          <c:xMode val="edge"/>
          <c:yMode val="edge"/>
          <c:x val="0.0616451551803446"/>
          <c:y val="0.722851403189987"/>
          <c:w val="0.88023202640907"/>
          <c:h val="0.269182313749244"/>
        </c:manualLayout>
      </c:layout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98A161-D1EA-4388-AAE5-398A10DD85F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D415C14C-D226-46B6-B9CC-20C38D81D3F1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VD</a:t>
          </a:r>
          <a:endParaRPr lang="en-US" dirty="0"/>
        </a:p>
      </dgm:t>
    </dgm:pt>
    <dgm:pt modelId="{1AB4A3EA-1AFF-4603-850A-A77FAD446E03}" type="parTrans" cxnId="{CFDA8A78-9FD6-4AA9-831E-9796EB8E9914}">
      <dgm:prSet/>
      <dgm:spPr/>
      <dgm:t>
        <a:bodyPr/>
        <a:lstStyle/>
        <a:p>
          <a:endParaRPr lang="en-US"/>
        </a:p>
      </dgm:t>
    </dgm:pt>
    <dgm:pt modelId="{5819B419-9292-4965-8A81-C07CC4870A71}" type="sibTrans" cxnId="{CFDA8A78-9FD6-4AA9-831E-9796EB8E9914}">
      <dgm:prSet/>
      <dgm:spPr/>
      <dgm:t>
        <a:bodyPr/>
        <a:lstStyle/>
        <a:p>
          <a:endParaRPr lang="en-US"/>
        </a:p>
      </dgm:t>
    </dgm:pt>
    <dgm:pt modelId="{343584CE-0789-44E3-B3D9-93DB00162FAC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smtClean="0"/>
            <a:t>MD</a:t>
          </a:r>
          <a:endParaRPr lang="en-US" dirty="0"/>
        </a:p>
      </dgm:t>
    </dgm:pt>
    <dgm:pt modelId="{CBEB7C6C-01BD-41B4-BBE5-7362541DDF9E}" type="parTrans" cxnId="{207CF3A8-2032-4BB4-A94F-9026E13BAE6F}">
      <dgm:prSet/>
      <dgm:spPr/>
      <dgm:t>
        <a:bodyPr/>
        <a:lstStyle/>
        <a:p>
          <a:endParaRPr lang="en-US"/>
        </a:p>
      </dgm:t>
    </dgm:pt>
    <dgm:pt modelId="{369FB63F-EF69-4DE9-AFC0-2DDA59438CAB}" type="sibTrans" cxnId="{207CF3A8-2032-4BB4-A94F-9026E13BAE6F}">
      <dgm:prSet/>
      <dgm:spPr/>
      <dgm:t>
        <a:bodyPr/>
        <a:lstStyle/>
        <a:p>
          <a:endParaRPr lang="en-US"/>
        </a:p>
      </dgm:t>
    </dgm:pt>
    <dgm:pt modelId="{28554658-9DBB-46C9-A66B-0CB10A23FBD4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RD</a:t>
          </a:r>
          <a:endParaRPr lang="en-US" dirty="0"/>
        </a:p>
      </dgm:t>
    </dgm:pt>
    <dgm:pt modelId="{71C9E961-30E5-46D0-9774-4A7E75ACA1AA}" type="parTrans" cxnId="{A7451A12-65A2-48AD-A21C-800A9712EA60}">
      <dgm:prSet/>
      <dgm:spPr/>
      <dgm:t>
        <a:bodyPr/>
        <a:lstStyle/>
        <a:p>
          <a:endParaRPr lang="en-US"/>
        </a:p>
      </dgm:t>
    </dgm:pt>
    <dgm:pt modelId="{1EFDD92A-6EA3-4308-A8C9-0828724283AC}" type="sibTrans" cxnId="{A7451A12-65A2-48AD-A21C-800A9712EA60}">
      <dgm:prSet/>
      <dgm:spPr/>
      <dgm:t>
        <a:bodyPr/>
        <a:lstStyle/>
        <a:p>
          <a:endParaRPr lang="en-US"/>
        </a:p>
      </dgm:t>
    </dgm:pt>
    <dgm:pt modelId="{456CCA5B-20F2-4FF1-90F2-8DDE1DD97079}" type="pres">
      <dgm:prSet presAssocID="{DC98A161-D1EA-4388-AAE5-398A10DD85F2}" presName="CompostProcess" presStyleCnt="0">
        <dgm:presLayoutVars>
          <dgm:dir/>
          <dgm:resizeHandles val="exact"/>
        </dgm:presLayoutVars>
      </dgm:prSet>
      <dgm:spPr/>
    </dgm:pt>
    <dgm:pt modelId="{767F4A24-1029-4ECD-A78E-0ED43C1D6A76}" type="pres">
      <dgm:prSet presAssocID="{DC98A161-D1EA-4388-AAE5-398A10DD85F2}" presName="arrow" presStyleLbl="bgShp" presStyleIdx="0" presStyleCnt="1"/>
      <dgm:spPr/>
    </dgm:pt>
    <dgm:pt modelId="{25413806-EF66-48BD-BA41-0B69D79E4ECF}" type="pres">
      <dgm:prSet presAssocID="{DC98A161-D1EA-4388-AAE5-398A10DD85F2}" presName="linearProcess" presStyleCnt="0"/>
      <dgm:spPr/>
    </dgm:pt>
    <dgm:pt modelId="{851EEADE-17AB-440F-8575-BD127C26C10A}" type="pres">
      <dgm:prSet presAssocID="{D415C14C-D226-46B6-B9CC-20C38D81D3F1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5EF897-C1B4-4E5B-BFE9-09788C12653F}" type="pres">
      <dgm:prSet presAssocID="{5819B419-9292-4965-8A81-C07CC4870A71}" presName="sibTrans" presStyleCnt="0"/>
      <dgm:spPr/>
    </dgm:pt>
    <dgm:pt modelId="{13037673-8F79-4EFE-A6FA-61714714C6B2}" type="pres">
      <dgm:prSet presAssocID="{343584CE-0789-44E3-B3D9-93DB00162FAC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14C2C-C723-41D1-B0F0-1F29FF7233A2}" type="pres">
      <dgm:prSet presAssocID="{369FB63F-EF69-4DE9-AFC0-2DDA59438CAB}" presName="sibTrans" presStyleCnt="0"/>
      <dgm:spPr/>
    </dgm:pt>
    <dgm:pt modelId="{DB4F83C7-ADED-44F6-898B-626EA50B8951}" type="pres">
      <dgm:prSet presAssocID="{28554658-9DBB-46C9-A66B-0CB10A23FBD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7CF3A8-2032-4BB4-A94F-9026E13BAE6F}" srcId="{DC98A161-D1EA-4388-AAE5-398A10DD85F2}" destId="{343584CE-0789-44E3-B3D9-93DB00162FAC}" srcOrd="1" destOrd="0" parTransId="{CBEB7C6C-01BD-41B4-BBE5-7362541DDF9E}" sibTransId="{369FB63F-EF69-4DE9-AFC0-2DDA59438CAB}"/>
    <dgm:cxn modelId="{A7451A12-65A2-48AD-A21C-800A9712EA60}" srcId="{DC98A161-D1EA-4388-AAE5-398A10DD85F2}" destId="{28554658-9DBB-46C9-A66B-0CB10A23FBD4}" srcOrd="2" destOrd="0" parTransId="{71C9E961-30E5-46D0-9774-4A7E75ACA1AA}" sibTransId="{1EFDD92A-6EA3-4308-A8C9-0828724283AC}"/>
    <dgm:cxn modelId="{34A47122-2CFB-4B1F-AB65-BDFF2F5E024A}" type="presOf" srcId="{DC98A161-D1EA-4388-AAE5-398A10DD85F2}" destId="{456CCA5B-20F2-4FF1-90F2-8DDE1DD97079}" srcOrd="0" destOrd="0" presId="urn:microsoft.com/office/officeart/2005/8/layout/hProcess9"/>
    <dgm:cxn modelId="{125DB6D5-1182-4804-84A0-E0F3FB7E984E}" type="presOf" srcId="{28554658-9DBB-46C9-A66B-0CB10A23FBD4}" destId="{DB4F83C7-ADED-44F6-898B-626EA50B8951}" srcOrd="0" destOrd="0" presId="urn:microsoft.com/office/officeart/2005/8/layout/hProcess9"/>
    <dgm:cxn modelId="{CFDA8A78-9FD6-4AA9-831E-9796EB8E9914}" srcId="{DC98A161-D1EA-4388-AAE5-398A10DD85F2}" destId="{D415C14C-D226-46B6-B9CC-20C38D81D3F1}" srcOrd="0" destOrd="0" parTransId="{1AB4A3EA-1AFF-4603-850A-A77FAD446E03}" sibTransId="{5819B419-9292-4965-8A81-C07CC4870A71}"/>
    <dgm:cxn modelId="{4C128AEE-A804-49FA-9CE6-69672968BB0B}" type="presOf" srcId="{D415C14C-D226-46B6-B9CC-20C38D81D3F1}" destId="{851EEADE-17AB-440F-8575-BD127C26C10A}" srcOrd="0" destOrd="0" presId="urn:microsoft.com/office/officeart/2005/8/layout/hProcess9"/>
    <dgm:cxn modelId="{38FFE64A-4A24-4438-8515-8EEB67781967}" type="presOf" srcId="{343584CE-0789-44E3-B3D9-93DB00162FAC}" destId="{13037673-8F79-4EFE-A6FA-61714714C6B2}" srcOrd="0" destOrd="0" presId="urn:microsoft.com/office/officeart/2005/8/layout/hProcess9"/>
    <dgm:cxn modelId="{7F4EE1BB-9B2B-4470-8618-1C72583BA223}" type="presParOf" srcId="{456CCA5B-20F2-4FF1-90F2-8DDE1DD97079}" destId="{767F4A24-1029-4ECD-A78E-0ED43C1D6A76}" srcOrd="0" destOrd="0" presId="urn:microsoft.com/office/officeart/2005/8/layout/hProcess9"/>
    <dgm:cxn modelId="{BFFC8963-0B57-4FC8-B9DB-4D36E0E8CF9A}" type="presParOf" srcId="{456CCA5B-20F2-4FF1-90F2-8DDE1DD97079}" destId="{25413806-EF66-48BD-BA41-0B69D79E4ECF}" srcOrd="1" destOrd="0" presId="urn:microsoft.com/office/officeart/2005/8/layout/hProcess9"/>
    <dgm:cxn modelId="{05564AD7-CC92-4051-9B97-BBB2FF3F6183}" type="presParOf" srcId="{25413806-EF66-48BD-BA41-0B69D79E4ECF}" destId="{851EEADE-17AB-440F-8575-BD127C26C10A}" srcOrd="0" destOrd="0" presId="urn:microsoft.com/office/officeart/2005/8/layout/hProcess9"/>
    <dgm:cxn modelId="{86D70993-C25C-4F54-A9C1-F6F463242B27}" type="presParOf" srcId="{25413806-EF66-48BD-BA41-0B69D79E4ECF}" destId="{555EF897-C1B4-4E5B-BFE9-09788C12653F}" srcOrd="1" destOrd="0" presId="urn:microsoft.com/office/officeart/2005/8/layout/hProcess9"/>
    <dgm:cxn modelId="{2D024780-0761-4E5F-AD53-3465073C4371}" type="presParOf" srcId="{25413806-EF66-48BD-BA41-0B69D79E4ECF}" destId="{13037673-8F79-4EFE-A6FA-61714714C6B2}" srcOrd="2" destOrd="0" presId="urn:microsoft.com/office/officeart/2005/8/layout/hProcess9"/>
    <dgm:cxn modelId="{F65D1100-BE36-4DA8-A194-F270BFF2C821}" type="presParOf" srcId="{25413806-EF66-48BD-BA41-0B69D79E4ECF}" destId="{75614C2C-C723-41D1-B0F0-1F29FF7233A2}" srcOrd="3" destOrd="0" presId="urn:microsoft.com/office/officeart/2005/8/layout/hProcess9"/>
    <dgm:cxn modelId="{4D4FE4D7-6891-4F06-89D5-645A7DA4A13B}" type="presParOf" srcId="{25413806-EF66-48BD-BA41-0B69D79E4ECF}" destId="{DB4F83C7-ADED-44F6-898B-626EA50B895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98A161-D1EA-4388-AAE5-398A10DD85F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D415C14C-D226-46B6-B9CC-20C38D81D3F1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VD</a:t>
          </a:r>
          <a:endParaRPr lang="en-US" dirty="0"/>
        </a:p>
      </dgm:t>
    </dgm:pt>
    <dgm:pt modelId="{1AB4A3EA-1AFF-4603-850A-A77FAD446E03}" type="parTrans" cxnId="{CFDA8A78-9FD6-4AA9-831E-9796EB8E9914}">
      <dgm:prSet/>
      <dgm:spPr/>
      <dgm:t>
        <a:bodyPr/>
        <a:lstStyle/>
        <a:p>
          <a:endParaRPr lang="en-US"/>
        </a:p>
      </dgm:t>
    </dgm:pt>
    <dgm:pt modelId="{5819B419-9292-4965-8A81-C07CC4870A71}" type="sibTrans" cxnId="{CFDA8A78-9FD6-4AA9-831E-9796EB8E9914}">
      <dgm:prSet/>
      <dgm:spPr/>
      <dgm:t>
        <a:bodyPr/>
        <a:lstStyle/>
        <a:p>
          <a:endParaRPr lang="en-US"/>
        </a:p>
      </dgm:t>
    </dgm:pt>
    <dgm:pt modelId="{343584CE-0789-44E3-B3D9-93DB00162FAC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smtClean="0"/>
            <a:t>MD</a:t>
          </a:r>
          <a:endParaRPr lang="en-US" dirty="0"/>
        </a:p>
      </dgm:t>
    </dgm:pt>
    <dgm:pt modelId="{CBEB7C6C-01BD-41B4-BBE5-7362541DDF9E}" type="parTrans" cxnId="{207CF3A8-2032-4BB4-A94F-9026E13BAE6F}">
      <dgm:prSet/>
      <dgm:spPr/>
      <dgm:t>
        <a:bodyPr/>
        <a:lstStyle/>
        <a:p>
          <a:endParaRPr lang="en-US"/>
        </a:p>
      </dgm:t>
    </dgm:pt>
    <dgm:pt modelId="{369FB63F-EF69-4DE9-AFC0-2DDA59438CAB}" type="sibTrans" cxnId="{207CF3A8-2032-4BB4-A94F-9026E13BAE6F}">
      <dgm:prSet/>
      <dgm:spPr/>
      <dgm:t>
        <a:bodyPr/>
        <a:lstStyle/>
        <a:p>
          <a:endParaRPr lang="en-US"/>
        </a:p>
      </dgm:t>
    </dgm:pt>
    <dgm:pt modelId="{28554658-9DBB-46C9-A66B-0CB10A23FBD4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RD</a:t>
          </a:r>
          <a:endParaRPr lang="en-US" dirty="0"/>
        </a:p>
      </dgm:t>
    </dgm:pt>
    <dgm:pt modelId="{71C9E961-30E5-46D0-9774-4A7E75ACA1AA}" type="parTrans" cxnId="{A7451A12-65A2-48AD-A21C-800A9712EA60}">
      <dgm:prSet/>
      <dgm:spPr/>
      <dgm:t>
        <a:bodyPr/>
        <a:lstStyle/>
        <a:p>
          <a:endParaRPr lang="en-US"/>
        </a:p>
      </dgm:t>
    </dgm:pt>
    <dgm:pt modelId="{1EFDD92A-6EA3-4308-A8C9-0828724283AC}" type="sibTrans" cxnId="{A7451A12-65A2-48AD-A21C-800A9712EA60}">
      <dgm:prSet/>
      <dgm:spPr/>
      <dgm:t>
        <a:bodyPr/>
        <a:lstStyle/>
        <a:p>
          <a:endParaRPr lang="en-US"/>
        </a:p>
      </dgm:t>
    </dgm:pt>
    <dgm:pt modelId="{456CCA5B-20F2-4FF1-90F2-8DDE1DD97079}" type="pres">
      <dgm:prSet presAssocID="{DC98A161-D1EA-4388-AAE5-398A10DD85F2}" presName="CompostProcess" presStyleCnt="0">
        <dgm:presLayoutVars>
          <dgm:dir/>
          <dgm:resizeHandles val="exact"/>
        </dgm:presLayoutVars>
      </dgm:prSet>
      <dgm:spPr/>
    </dgm:pt>
    <dgm:pt modelId="{767F4A24-1029-4ECD-A78E-0ED43C1D6A76}" type="pres">
      <dgm:prSet presAssocID="{DC98A161-D1EA-4388-AAE5-398A10DD85F2}" presName="arrow" presStyleLbl="bgShp" presStyleIdx="0" presStyleCnt="1"/>
      <dgm:spPr/>
    </dgm:pt>
    <dgm:pt modelId="{25413806-EF66-48BD-BA41-0B69D79E4ECF}" type="pres">
      <dgm:prSet presAssocID="{DC98A161-D1EA-4388-AAE5-398A10DD85F2}" presName="linearProcess" presStyleCnt="0"/>
      <dgm:spPr/>
    </dgm:pt>
    <dgm:pt modelId="{851EEADE-17AB-440F-8575-BD127C26C10A}" type="pres">
      <dgm:prSet presAssocID="{D415C14C-D226-46B6-B9CC-20C38D81D3F1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5EF897-C1B4-4E5B-BFE9-09788C12653F}" type="pres">
      <dgm:prSet presAssocID="{5819B419-9292-4965-8A81-C07CC4870A71}" presName="sibTrans" presStyleCnt="0"/>
      <dgm:spPr/>
    </dgm:pt>
    <dgm:pt modelId="{13037673-8F79-4EFE-A6FA-61714714C6B2}" type="pres">
      <dgm:prSet presAssocID="{343584CE-0789-44E3-B3D9-93DB00162FAC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14C2C-C723-41D1-B0F0-1F29FF7233A2}" type="pres">
      <dgm:prSet presAssocID="{369FB63F-EF69-4DE9-AFC0-2DDA59438CAB}" presName="sibTrans" presStyleCnt="0"/>
      <dgm:spPr/>
    </dgm:pt>
    <dgm:pt modelId="{DB4F83C7-ADED-44F6-898B-626EA50B8951}" type="pres">
      <dgm:prSet presAssocID="{28554658-9DBB-46C9-A66B-0CB10A23FBD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18E6566-8F82-468D-89E4-41E13C53B5DC}" type="presOf" srcId="{343584CE-0789-44E3-B3D9-93DB00162FAC}" destId="{13037673-8F79-4EFE-A6FA-61714714C6B2}" srcOrd="0" destOrd="0" presId="urn:microsoft.com/office/officeart/2005/8/layout/hProcess9"/>
    <dgm:cxn modelId="{207CF3A8-2032-4BB4-A94F-9026E13BAE6F}" srcId="{DC98A161-D1EA-4388-AAE5-398A10DD85F2}" destId="{343584CE-0789-44E3-B3D9-93DB00162FAC}" srcOrd="1" destOrd="0" parTransId="{CBEB7C6C-01BD-41B4-BBE5-7362541DDF9E}" sibTransId="{369FB63F-EF69-4DE9-AFC0-2DDA59438CAB}"/>
    <dgm:cxn modelId="{08E9D277-E847-4EB8-B53C-F2D299FB27BF}" type="presOf" srcId="{28554658-9DBB-46C9-A66B-0CB10A23FBD4}" destId="{DB4F83C7-ADED-44F6-898B-626EA50B8951}" srcOrd="0" destOrd="0" presId="urn:microsoft.com/office/officeart/2005/8/layout/hProcess9"/>
    <dgm:cxn modelId="{A7451A12-65A2-48AD-A21C-800A9712EA60}" srcId="{DC98A161-D1EA-4388-AAE5-398A10DD85F2}" destId="{28554658-9DBB-46C9-A66B-0CB10A23FBD4}" srcOrd="2" destOrd="0" parTransId="{71C9E961-30E5-46D0-9774-4A7E75ACA1AA}" sibTransId="{1EFDD92A-6EA3-4308-A8C9-0828724283AC}"/>
    <dgm:cxn modelId="{CFDA8A78-9FD6-4AA9-831E-9796EB8E9914}" srcId="{DC98A161-D1EA-4388-AAE5-398A10DD85F2}" destId="{D415C14C-D226-46B6-B9CC-20C38D81D3F1}" srcOrd="0" destOrd="0" parTransId="{1AB4A3EA-1AFF-4603-850A-A77FAD446E03}" sibTransId="{5819B419-9292-4965-8A81-C07CC4870A71}"/>
    <dgm:cxn modelId="{C07F7CF3-0363-446C-B6CB-FC7C97E083E0}" type="presOf" srcId="{DC98A161-D1EA-4388-AAE5-398A10DD85F2}" destId="{456CCA5B-20F2-4FF1-90F2-8DDE1DD97079}" srcOrd="0" destOrd="0" presId="urn:microsoft.com/office/officeart/2005/8/layout/hProcess9"/>
    <dgm:cxn modelId="{F30FAE1A-F080-49CC-BF0D-7CFD16C0A477}" type="presOf" srcId="{D415C14C-D226-46B6-B9CC-20C38D81D3F1}" destId="{851EEADE-17AB-440F-8575-BD127C26C10A}" srcOrd="0" destOrd="0" presId="urn:microsoft.com/office/officeart/2005/8/layout/hProcess9"/>
    <dgm:cxn modelId="{A40199A0-43E4-4CC9-A050-17535D197530}" type="presParOf" srcId="{456CCA5B-20F2-4FF1-90F2-8DDE1DD97079}" destId="{767F4A24-1029-4ECD-A78E-0ED43C1D6A76}" srcOrd="0" destOrd="0" presId="urn:microsoft.com/office/officeart/2005/8/layout/hProcess9"/>
    <dgm:cxn modelId="{FF81100B-A4EA-4BD3-BF74-B79696BCDDFD}" type="presParOf" srcId="{456CCA5B-20F2-4FF1-90F2-8DDE1DD97079}" destId="{25413806-EF66-48BD-BA41-0B69D79E4ECF}" srcOrd="1" destOrd="0" presId="urn:microsoft.com/office/officeart/2005/8/layout/hProcess9"/>
    <dgm:cxn modelId="{6B2FED42-CFF1-4229-9EC1-802D01E8D6FC}" type="presParOf" srcId="{25413806-EF66-48BD-BA41-0B69D79E4ECF}" destId="{851EEADE-17AB-440F-8575-BD127C26C10A}" srcOrd="0" destOrd="0" presId="urn:microsoft.com/office/officeart/2005/8/layout/hProcess9"/>
    <dgm:cxn modelId="{CE9DF73D-C605-4111-B09F-77E0B3AA85D5}" type="presParOf" srcId="{25413806-EF66-48BD-BA41-0B69D79E4ECF}" destId="{555EF897-C1B4-4E5B-BFE9-09788C12653F}" srcOrd="1" destOrd="0" presId="urn:microsoft.com/office/officeart/2005/8/layout/hProcess9"/>
    <dgm:cxn modelId="{DE1B9DE4-276B-4A24-A328-C88ED72B31E6}" type="presParOf" srcId="{25413806-EF66-48BD-BA41-0B69D79E4ECF}" destId="{13037673-8F79-4EFE-A6FA-61714714C6B2}" srcOrd="2" destOrd="0" presId="urn:microsoft.com/office/officeart/2005/8/layout/hProcess9"/>
    <dgm:cxn modelId="{58E468BF-EC2A-4A62-ADD2-CB85D593E7A8}" type="presParOf" srcId="{25413806-EF66-48BD-BA41-0B69D79E4ECF}" destId="{75614C2C-C723-41D1-B0F0-1F29FF7233A2}" srcOrd="3" destOrd="0" presId="urn:microsoft.com/office/officeart/2005/8/layout/hProcess9"/>
    <dgm:cxn modelId="{B76821F2-E40E-435F-9147-F7F2536D1FB5}" type="presParOf" srcId="{25413806-EF66-48BD-BA41-0B69D79E4ECF}" destId="{DB4F83C7-ADED-44F6-898B-626EA50B895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67F4A24-1029-4ECD-A78E-0ED43C1D6A76}">
      <dsp:nvSpPr>
        <dsp:cNvPr id="0" name=""/>
        <dsp:cNvSpPr/>
      </dsp:nvSpPr>
      <dsp:spPr>
        <a:xfrm>
          <a:off x="554354" y="0"/>
          <a:ext cx="628269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1EEADE-17AB-440F-8575-BD127C26C10A}">
      <dsp:nvSpPr>
        <dsp:cNvPr id="0" name=""/>
        <dsp:cNvSpPr/>
      </dsp:nvSpPr>
      <dsp:spPr>
        <a:xfrm>
          <a:off x="0" y="1357788"/>
          <a:ext cx="2217420" cy="1810385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VD</a:t>
          </a:r>
          <a:endParaRPr lang="en-US" sz="6500" kern="1200" dirty="0"/>
        </a:p>
      </dsp:txBody>
      <dsp:txXfrm>
        <a:off x="0" y="1357788"/>
        <a:ext cx="2217420" cy="1810385"/>
      </dsp:txXfrm>
    </dsp:sp>
    <dsp:sp modelId="{13037673-8F79-4EFE-A6FA-61714714C6B2}">
      <dsp:nvSpPr>
        <dsp:cNvPr id="0" name=""/>
        <dsp:cNvSpPr/>
      </dsp:nvSpPr>
      <dsp:spPr>
        <a:xfrm>
          <a:off x="2586990" y="1357788"/>
          <a:ext cx="2217420" cy="1810385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MD</a:t>
          </a:r>
          <a:endParaRPr lang="en-US" sz="6500" kern="1200" dirty="0"/>
        </a:p>
      </dsp:txBody>
      <dsp:txXfrm>
        <a:off x="2586990" y="1357788"/>
        <a:ext cx="2217420" cy="1810385"/>
      </dsp:txXfrm>
    </dsp:sp>
    <dsp:sp modelId="{DB4F83C7-ADED-44F6-898B-626EA50B8951}">
      <dsp:nvSpPr>
        <dsp:cNvPr id="0" name=""/>
        <dsp:cNvSpPr/>
      </dsp:nvSpPr>
      <dsp:spPr>
        <a:xfrm>
          <a:off x="5173980" y="1357788"/>
          <a:ext cx="2217420" cy="1810385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RD</a:t>
          </a:r>
          <a:endParaRPr lang="en-US" sz="6500" kern="1200" dirty="0"/>
        </a:p>
      </dsp:txBody>
      <dsp:txXfrm>
        <a:off x="5173980" y="1357788"/>
        <a:ext cx="2217420" cy="181038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67F4A24-1029-4ECD-A78E-0ED43C1D6A76}">
      <dsp:nvSpPr>
        <dsp:cNvPr id="0" name=""/>
        <dsp:cNvSpPr/>
      </dsp:nvSpPr>
      <dsp:spPr>
        <a:xfrm>
          <a:off x="554354" y="0"/>
          <a:ext cx="628269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1EEADE-17AB-440F-8575-BD127C26C10A}">
      <dsp:nvSpPr>
        <dsp:cNvPr id="0" name=""/>
        <dsp:cNvSpPr/>
      </dsp:nvSpPr>
      <dsp:spPr>
        <a:xfrm>
          <a:off x="0" y="1357788"/>
          <a:ext cx="2217420" cy="1810385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VD</a:t>
          </a:r>
          <a:endParaRPr lang="en-US" sz="6500" kern="1200" dirty="0"/>
        </a:p>
      </dsp:txBody>
      <dsp:txXfrm>
        <a:off x="0" y="1357788"/>
        <a:ext cx="2217420" cy="1810385"/>
      </dsp:txXfrm>
    </dsp:sp>
    <dsp:sp modelId="{13037673-8F79-4EFE-A6FA-61714714C6B2}">
      <dsp:nvSpPr>
        <dsp:cNvPr id="0" name=""/>
        <dsp:cNvSpPr/>
      </dsp:nvSpPr>
      <dsp:spPr>
        <a:xfrm>
          <a:off x="2586990" y="1357788"/>
          <a:ext cx="2217420" cy="1810385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MD</a:t>
          </a:r>
          <a:endParaRPr lang="en-US" sz="6500" kern="1200" dirty="0"/>
        </a:p>
      </dsp:txBody>
      <dsp:txXfrm>
        <a:off x="2586990" y="1357788"/>
        <a:ext cx="2217420" cy="1810385"/>
      </dsp:txXfrm>
    </dsp:sp>
    <dsp:sp modelId="{DB4F83C7-ADED-44F6-898B-626EA50B8951}">
      <dsp:nvSpPr>
        <dsp:cNvPr id="0" name=""/>
        <dsp:cNvSpPr/>
      </dsp:nvSpPr>
      <dsp:spPr>
        <a:xfrm>
          <a:off x="5173980" y="1357788"/>
          <a:ext cx="2217420" cy="1810385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RD</a:t>
          </a:r>
          <a:endParaRPr lang="en-US" sz="6500" kern="1200" dirty="0"/>
        </a:p>
      </dsp:txBody>
      <dsp:txXfrm>
        <a:off x="5173980" y="1357788"/>
        <a:ext cx="2217420" cy="18103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defTabSz="908050"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5413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 defTabSz="908050"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4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525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defTabSz="908050"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4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5413" y="8772525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 defTabSz="908050">
              <a:defRPr sz="1200" b="0"/>
            </a:lvl1pPr>
          </a:lstStyle>
          <a:p>
            <a:pPr>
              <a:defRPr/>
            </a:pPr>
            <a:fld id="{0BD923F0-F45C-49FA-B1E0-EDEC4AAEED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7" tIns="46244" rIns="92487" bIns="46244" numCol="1" anchor="t" anchorCtr="0" compatLnSpc="1">
            <a:prstTxWarp prst="textNoShape">
              <a:avLst/>
            </a:prstTxWarp>
          </a:bodyPr>
          <a:lstStyle>
            <a:lvl1pPr defTabSz="925513"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5413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7" tIns="46244" rIns="92487" bIns="46244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6813" y="692150"/>
            <a:ext cx="4618037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387850"/>
            <a:ext cx="5559425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7" tIns="46244" rIns="92487" bIns="462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525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7" tIns="46244" rIns="92487" bIns="46244" numCol="1" anchor="b" anchorCtr="0" compatLnSpc="1">
            <a:prstTxWarp prst="textNoShape">
              <a:avLst/>
            </a:prstTxWarp>
          </a:bodyPr>
          <a:lstStyle>
            <a:lvl1pPr defTabSz="925513">
              <a:defRPr sz="12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5413" y="8772525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7" tIns="46244" rIns="92487" bIns="46244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 b="0"/>
            </a:lvl1pPr>
          </a:lstStyle>
          <a:p>
            <a:pPr>
              <a:defRPr/>
            </a:pPr>
            <a:fld id="{B85862D5-C964-4EFD-AD2C-AFB6837042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78D7D6-2324-45A9-A733-876B1A278F94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3638" y="688975"/>
            <a:ext cx="4622800" cy="3467100"/>
          </a:xfrm>
          <a:ln cap="flat"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811B32-309E-47E1-97BE-DBB1513A549B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92F28F-91BA-41C8-A7CA-081700C9760F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3638" y="688975"/>
            <a:ext cx="4622800" cy="3467100"/>
          </a:xfrm>
          <a:ln cap="flat"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2C24C1-4E7F-48A4-AD99-3B5A7C8D4E9A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3638" y="688975"/>
            <a:ext cx="4622800" cy="3467100"/>
          </a:xfrm>
          <a:ln cap="flat"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0FE59B-A355-4831-AD02-A4E5CD788F83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3638" y="688975"/>
            <a:ext cx="4622800" cy="3467100"/>
          </a:xfrm>
          <a:ln cap="flat"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A75708-DD9D-49A3-867E-FE1F9AF53813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3638" y="688975"/>
            <a:ext cx="4622800" cy="3467100"/>
          </a:xfrm>
          <a:ln cap="flat"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3638" y="688975"/>
            <a:ext cx="4622800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B02D3-9507-4A80-9DBD-7DBB2675A8AD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811B32-309E-47E1-97BE-DBB1513A549B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3638" y="688975"/>
            <a:ext cx="4622800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B02D3-9507-4A80-9DBD-7DBB2675A8AD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811B32-309E-47E1-97BE-DBB1513A549B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3638" y="688975"/>
            <a:ext cx="4622800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B02D3-9507-4A80-9DBD-7DBB2675A8AD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3638" y="688975"/>
            <a:ext cx="4622800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B02D3-9507-4A80-9DBD-7DBB2675A8AD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A8673B-088E-4CDB-ABB4-61BB9295FD6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3" descr="Blue"/>
          <p:cNvPicPr>
            <a:picLocks noChangeAspect="1" noChangeArrowheads="1"/>
          </p:cNvPicPr>
          <p:nvPr userDrawn="1"/>
        </p:nvPicPr>
        <p:blipFill>
          <a:blip r:embed="rId2" cstate="print"/>
          <a:srcRect t="51163"/>
          <a:stretch>
            <a:fillRect/>
          </a:stretch>
        </p:blipFill>
        <p:spPr bwMode="auto">
          <a:xfrm>
            <a:off x="0" y="0"/>
            <a:ext cx="365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6"/>
          <p:cNvSpPr>
            <a:spLocks noChangeArrowheads="1"/>
          </p:cNvSpPr>
          <p:nvPr userDrawn="1"/>
        </p:nvSpPr>
        <p:spPr bwMode="auto">
          <a:xfrm>
            <a:off x="0" y="2362200"/>
            <a:ext cx="9144000" cy="1143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grpSp>
        <p:nvGrpSpPr>
          <p:cNvPr id="6" name="Group 7"/>
          <p:cNvGrpSpPr>
            <a:grpSpLocks/>
          </p:cNvGrpSpPr>
          <p:nvPr userDrawn="1"/>
        </p:nvGrpSpPr>
        <p:grpSpPr bwMode="auto">
          <a:xfrm>
            <a:off x="3276600" y="68263"/>
            <a:ext cx="7772400" cy="1714500"/>
            <a:chOff x="0" y="0"/>
            <a:chExt cx="12240" cy="2700"/>
          </a:xfrm>
        </p:grpSpPr>
        <p:pic>
          <p:nvPicPr>
            <p:cNvPr id="7" name="Picture 8" descr="logoCM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20" y="0"/>
              <a:ext cx="1710" cy="1496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</p:spPr>
        </p:pic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0" y="1350"/>
              <a:ext cx="12240" cy="135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pPr algn="ctr">
                <a:defRPr/>
              </a:pPr>
              <a:r>
                <a:rPr lang="en-US" sz="2400" b="0" dirty="0">
                  <a:solidFill>
                    <a:srgbClr val="2D338E"/>
                  </a:solidFill>
                </a:rPr>
                <a:t>Cavanaugh Macdonald </a:t>
              </a:r>
            </a:p>
            <a:p>
              <a:pPr algn="ctr">
                <a:defRPr/>
              </a:pPr>
              <a:r>
                <a:rPr lang="en-US" sz="1400" b="0" dirty="0">
                  <a:solidFill>
                    <a:srgbClr val="83828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antGarde Bk BT" pitchFamily="34" charset="0"/>
                </a:rPr>
                <a:t>C O N S U L T I N G, L L C</a:t>
              </a:r>
            </a:p>
            <a:p>
              <a:pPr algn="ctr">
                <a:defRPr/>
              </a:pPr>
              <a:r>
                <a:rPr lang="en-US" sz="1100" b="0" i="1" dirty="0">
                  <a:solidFill>
                    <a:srgbClr val="838281"/>
                  </a:solidFill>
                </a:rPr>
                <a:t>The experience and dedication you deserve</a:t>
              </a:r>
            </a:p>
            <a:p>
              <a:pPr algn="ctr">
                <a:defRPr/>
              </a:pPr>
              <a:endParaRPr lang="en-US" sz="1100" b="0" i="1" dirty="0">
                <a:solidFill>
                  <a:srgbClr val="838281"/>
                </a:solidFill>
              </a:endParaRPr>
            </a:p>
            <a:p>
              <a:pPr algn="ctr">
                <a:defRPr/>
              </a:pPr>
              <a:endParaRPr lang="en-US" sz="1100" b="0" i="1" dirty="0">
                <a:solidFill>
                  <a:srgbClr val="838281"/>
                </a:solidFill>
              </a:endParaRPr>
            </a:p>
            <a:p>
              <a:pPr>
                <a:defRPr/>
              </a:pPr>
              <a:endParaRPr lang="en-US" b="0" dirty="0"/>
            </a:p>
          </p:txBody>
        </p:sp>
      </p:grpSp>
      <p:pic>
        <p:nvPicPr>
          <p:cNvPr id="9" name="Picture 20" descr="MPj04001290000[1]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3657600"/>
            <a:ext cx="1565275" cy="2286000"/>
          </a:xfrm>
          <a:prstGeom prst="rect">
            <a:avLst/>
          </a:prstGeom>
          <a:noFill/>
          <a:ln w="9525">
            <a:solidFill>
              <a:srgbClr val="333333"/>
            </a:solidFill>
            <a:miter lim="800000"/>
            <a:headEnd/>
            <a:tailEnd/>
          </a:ln>
        </p:spPr>
      </p:pic>
      <p:pic>
        <p:nvPicPr>
          <p:cNvPr id="10" name="Picture 21" descr="MPj03960420000[1]"/>
          <p:cNvPicPr>
            <a:picLocks noChangeAspect="1" noChangeArrowheads="1"/>
          </p:cNvPicPr>
          <p:nvPr userDrawn="1"/>
        </p:nvPicPr>
        <p:blipFill>
          <a:blip r:embed="rId5" cstate="print"/>
          <a:srcRect l="45703"/>
          <a:stretch>
            <a:fillRect/>
          </a:stretch>
        </p:blipFill>
        <p:spPr bwMode="auto">
          <a:xfrm>
            <a:off x="1716088" y="3657600"/>
            <a:ext cx="1865312" cy="22860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pic>
        <p:nvPicPr>
          <p:cNvPr id="11" name="Picture 24" descr="MPj03168070000[1]"/>
          <p:cNvPicPr>
            <a:picLocks noChangeAspect="1" noChangeArrowheads="1"/>
          </p:cNvPicPr>
          <p:nvPr userDrawn="1"/>
        </p:nvPicPr>
        <p:blipFill>
          <a:blip r:embed="rId6" cstate="print"/>
          <a:srcRect t="21617"/>
          <a:stretch>
            <a:fillRect/>
          </a:stretch>
        </p:blipFill>
        <p:spPr bwMode="auto">
          <a:xfrm>
            <a:off x="471488" y="152400"/>
            <a:ext cx="2714625" cy="2066925"/>
          </a:xfrm>
          <a:prstGeom prst="rect">
            <a:avLst/>
          </a:prstGeom>
          <a:noFill/>
          <a:ln w="9525">
            <a:solidFill>
              <a:srgbClr val="333333"/>
            </a:solidFill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2187575"/>
            <a:ext cx="7086600" cy="14700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62400" y="3886200"/>
            <a:ext cx="48006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0"/>
            <a:ext cx="188595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0"/>
            <a:ext cx="550545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0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>
                <a:sym typeface="Wingdings" pitchFamily="2" charset="2"/>
              </a:rPr>
              <a:t>Second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9220" name="Picture 13" descr="logoCM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229600" y="63500"/>
            <a:ext cx="919163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8" name="Rectangle 14"/>
          <p:cNvSpPr>
            <a:spLocks noChangeArrowheads="1"/>
          </p:cNvSpPr>
          <p:nvPr userDrawn="1"/>
        </p:nvSpPr>
        <p:spPr bwMode="auto">
          <a:xfrm>
            <a:off x="0" y="1371600"/>
            <a:ext cx="1143000" cy="54864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</p:txBody>
      </p:sp>
      <p:sp>
        <p:nvSpPr>
          <p:cNvPr id="1041" name="Line 17"/>
          <p:cNvSpPr>
            <a:spLocks noChangeShapeType="1"/>
          </p:cNvSpPr>
          <p:nvPr userDrawn="1"/>
        </p:nvSpPr>
        <p:spPr bwMode="auto">
          <a:xfrm>
            <a:off x="1143000" y="1219200"/>
            <a:ext cx="0" cy="563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40" name="Rectangle 16"/>
          <p:cNvSpPr>
            <a:spLocks noChangeArrowheads="1"/>
          </p:cNvSpPr>
          <p:nvPr userDrawn="1"/>
        </p:nvSpPr>
        <p:spPr bwMode="auto">
          <a:xfrm>
            <a:off x="0" y="12192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  <a:p>
            <a:pPr algn="ctr">
              <a:defRPr/>
            </a:pPr>
            <a:endParaRPr lang="en-US" b="0" dirty="0"/>
          </a:p>
        </p:txBody>
      </p:sp>
      <p:sp>
        <p:nvSpPr>
          <p:cNvPr id="1042" name="Line 18"/>
          <p:cNvSpPr>
            <a:spLocks noChangeShapeType="1"/>
          </p:cNvSpPr>
          <p:nvPr userDrawn="1"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51" name="Text Box 27"/>
          <p:cNvSpPr txBox="1">
            <a:spLocks noChangeArrowheads="1"/>
          </p:cNvSpPr>
          <p:nvPr userDrawn="1"/>
        </p:nvSpPr>
        <p:spPr bwMode="auto">
          <a:xfrm>
            <a:off x="8594725" y="6361113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fld id="{8DBF9CF3-9950-4759-8D40-975463A8E5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1600">
          <a:solidFill>
            <a:schemeClr val="tx1"/>
          </a:solidFill>
          <a:latin typeface="+mn-lt"/>
          <a:sym typeface="Wingdings" pitchFamily="2" charset="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2362200"/>
            <a:ext cx="8305800" cy="1143000"/>
          </a:xfrm>
          <a:noFill/>
          <a:ln/>
        </p:spPr>
        <p:txBody>
          <a:bodyPr/>
          <a:lstStyle/>
          <a:p>
            <a:pPr algn="ctr"/>
            <a:r>
              <a:rPr lang="en-US" sz="3600" dirty="0" smtClean="0"/>
              <a:t>MAPERS 2012 Conference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4724400" y="3886200"/>
            <a:ext cx="2872902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GASB Update</a:t>
            </a:r>
          </a:p>
          <a:p>
            <a:pPr algn="ctr"/>
            <a:r>
              <a:rPr lang="en-US" sz="2400" dirty="0" smtClean="0"/>
              <a:t>July 12, 2012</a:t>
            </a:r>
            <a:endParaRPr lang="en-US" sz="24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886200" y="5257800"/>
            <a:ext cx="6111875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200" b="0" dirty="0">
                <a:latin typeface="Times New Roman" pitchFamily="18" charset="0"/>
              </a:rPr>
              <a:t>Presented by:</a:t>
            </a:r>
          </a:p>
          <a:p>
            <a:pPr eaLnBrk="0" hangingPunct="0"/>
            <a:r>
              <a:rPr lang="en-US" sz="1200" b="0" dirty="0">
                <a:latin typeface="Times New Roman" pitchFamily="18" charset="0"/>
              </a:rPr>
              <a:t>Thomas J. Cavanaugh, FSA, FCA, MAAA, EA</a:t>
            </a:r>
          </a:p>
          <a:p>
            <a:pPr eaLnBrk="0" hangingPunct="0"/>
            <a:r>
              <a:rPr lang="en-US" sz="1200" b="0" dirty="0">
                <a:latin typeface="Times New Roman" pitchFamily="18" charset="0"/>
              </a:rPr>
              <a:t>CEO</a:t>
            </a:r>
          </a:p>
          <a:p>
            <a:pPr eaLnBrk="0" hangingPunct="0"/>
            <a:r>
              <a:rPr lang="en-US" sz="1200" b="0" dirty="0">
                <a:latin typeface="Times New Roman" pitchFamily="18" charset="0"/>
              </a:rPr>
              <a:t>Cavanaugh Macdonald Consulting, LLC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Why are there GASB standards?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95400" y="1600200"/>
            <a:ext cx="7391400" cy="4800600"/>
          </a:xfrm>
        </p:spPr>
        <p:txBody>
          <a:bodyPr/>
          <a:lstStyle/>
          <a:p>
            <a:r>
              <a:rPr lang="en-US" sz="2000" dirty="0" smtClean="0"/>
              <a:t>Ultimately, the Governmental Accounting Standards Board is concerned with how state and local governments present accounting and financial information</a:t>
            </a:r>
          </a:p>
          <a:p>
            <a:r>
              <a:rPr lang="en-US" sz="2000" dirty="0" smtClean="0"/>
              <a:t>Reasons behind GASB changes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 smtClean="0"/>
              <a:t>Improve consistency and transparency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 smtClean="0"/>
              <a:t>Enhance decision usefulness of pension information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 smtClean="0"/>
              <a:t>Assist users in evaluating accountability and inter-period equity related to pensions</a:t>
            </a:r>
          </a:p>
          <a:p>
            <a:r>
              <a:rPr lang="en-US" sz="2000" dirty="0" smtClean="0"/>
              <a:t>GASB’s authority extends only to accounting and financial reporting, </a:t>
            </a:r>
            <a:r>
              <a:rPr lang="en-US" sz="2000" u="sng" dirty="0" smtClean="0"/>
              <a:t>not to funding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ChangeArrowheads="1"/>
          </p:cNvSpPr>
          <p:nvPr/>
        </p:nvSpPr>
        <p:spPr bwMode="auto">
          <a:xfrm>
            <a:off x="1247775" y="1671637"/>
            <a:ext cx="1502014" cy="38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1900" b="1" dirty="0">
                <a:solidFill>
                  <a:schemeClr val="bg2"/>
                </a:solidFill>
                <a:latin typeface="Arial" pitchFamily="34" charset="0"/>
              </a:rPr>
              <a:t>  </a:t>
            </a:r>
            <a:r>
              <a:rPr lang="en-US" sz="1900" b="1" dirty="0">
                <a:latin typeface="Arial" pitchFamily="34" charset="0"/>
              </a:rPr>
              <a:t>Statement</a:t>
            </a:r>
          </a:p>
        </p:txBody>
      </p:sp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4289425" y="1670050"/>
            <a:ext cx="1243930" cy="38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1900" b="1" dirty="0">
                <a:latin typeface="Arial" pitchFamily="34" charset="0"/>
              </a:rPr>
              <a:t>Standard</a:t>
            </a:r>
          </a:p>
        </p:txBody>
      </p:sp>
      <p:sp>
        <p:nvSpPr>
          <p:cNvPr id="155652" name="Rectangle 4"/>
          <p:cNvSpPr>
            <a:spLocks noChangeArrowheads="1"/>
          </p:cNvSpPr>
          <p:nvPr/>
        </p:nvSpPr>
        <p:spPr bwMode="auto">
          <a:xfrm>
            <a:off x="1468437" y="2352675"/>
            <a:ext cx="1718419" cy="38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1900" dirty="0">
                <a:latin typeface="Arial" pitchFamily="34" charset="0"/>
              </a:rPr>
              <a:t>   </a:t>
            </a:r>
            <a:r>
              <a:rPr lang="en-US" sz="1900" dirty="0" smtClean="0">
                <a:latin typeface="Arial" pitchFamily="34" charset="0"/>
              </a:rPr>
              <a:t>25 (now 67)</a:t>
            </a:r>
            <a:endParaRPr lang="en-US" sz="1900" dirty="0">
              <a:latin typeface="Arial" pitchFamily="34" charset="0"/>
            </a:endParaRPr>
          </a:p>
        </p:txBody>
      </p:sp>
      <p:sp>
        <p:nvSpPr>
          <p:cNvPr id="155653" name="Rectangle 5"/>
          <p:cNvSpPr>
            <a:spLocks noChangeArrowheads="1"/>
          </p:cNvSpPr>
          <p:nvPr/>
        </p:nvSpPr>
        <p:spPr bwMode="auto">
          <a:xfrm>
            <a:off x="3276599" y="2351087"/>
            <a:ext cx="4800601" cy="38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1900" dirty="0">
                <a:latin typeface="Arial" pitchFamily="34" charset="0"/>
              </a:rPr>
              <a:t>Financial Reporting for </a:t>
            </a:r>
            <a:r>
              <a:rPr lang="en-US" sz="1900" dirty="0" smtClean="0">
                <a:latin typeface="Arial" pitchFamily="34" charset="0"/>
              </a:rPr>
              <a:t>Pension </a:t>
            </a:r>
            <a:r>
              <a:rPr lang="en-US" sz="1900" dirty="0">
                <a:latin typeface="Arial" pitchFamily="34" charset="0"/>
              </a:rPr>
              <a:t>Plans</a:t>
            </a:r>
          </a:p>
        </p:txBody>
      </p:sp>
      <p:sp>
        <p:nvSpPr>
          <p:cNvPr id="155654" name="Rectangle 6"/>
          <p:cNvSpPr>
            <a:spLocks noChangeArrowheads="1"/>
          </p:cNvSpPr>
          <p:nvPr/>
        </p:nvSpPr>
        <p:spPr bwMode="auto">
          <a:xfrm>
            <a:off x="1692275" y="2655887"/>
            <a:ext cx="45243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1900" dirty="0">
                <a:solidFill>
                  <a:schemeClr val="bg2"/>
                </a:solidFill>
                <a:latin typeface="Arial" pitchFamily="34" charset="0"/>
              </a:rPr>
              <a:t>    </a:t>
            </a:r>
          </a:p>
        </p:txBody>
      </p:sp>
      <p:sp>
        <p:nvSpPr>
          <p:cNvPr id="155659" name="Rectangle 11"/>
          <p:cNvSpPr>
            <a:spLocks noChangeArrowheads="1"/>
          </p:cNvSpPr>
          <p:nvPr/>
        </p:nvSpPr>
        <p:spPr bwMode="auto">
          <a:xfrm>
            <a:off x="1509712" y="3322637"/>
            <a:ext cx="1745671" cy="38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1900" dirty="0">
                <a:solidFill>
                  <a:schemeClr val="bg2"/>
                </a:solidFill>
                <a:latin typeface="Arial" pitchFamily="34" charset="0"/>
              </a:rPr>
              <a:t>   </a:t>
            </a:r>
            <a:r>
              <a:rPr lang="en-US" sz="1900" dirty="0" smtClean="0">
                <a:latin typeface="Arial" pitchFamily="34" charset="0"/>
              </a:rPr>
              <a:t>27 (Now 68)</a:t>
            </a:r>
            <a:endParaRPr lang="en-US" sz="1900" dirty="0">
              <a:latin typeface="Arial" pitchFamily="34" charset="0"/>
            </a:endParaRPr>
          </a:p>
        </p:txBody>
      </p:sp>
      <p:sp>
        <p:nvSpPr>
          <p:cNvPr id="155660" name="Rectangle 12"/>
          <p:cNvSpPr>
            <a:spLocks noChangeArrowheads="1"/>
          </p:cNvSpPr>
          <p:nvPr/>
        </p:nvSpPr>
        <p:spPr bwMode="auto">
          <a:xfrm>
            <a:off x="3200400" y="3322637"/>
            <a:ext cx="5619313" cy="677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1900" dirty="0">
                <a:latin typeface="Arial" pitchFamily="34" charset="0"/>
              </a:rPr>
              <a:t>Accounting </a:t>
            </a:r>
            <a:r>
              <a:rPr lang="en-US" sz="1900" dirty="0" smtClean="0">
                <a:latin typeface="Arial" pitchFamily="34" charset="0"/>
              </a:rPr>
              <a:t>and Financial Reporting for Pensions </a:t>
            </a:r>
            <a:endParaRPr lang="en-US" sz="1900" dirty="0">
              <a:latin typeface="Arial" pitchFamily="34" charset="0"/>
            </a:endParaRPr>
          </a:p>
        </p:txBody>
      </p:sp>
      <p:sp>
        <p:nvSpPr>
          <p:cNvPr id="155662" name="Rectangle 14"/>
          <p:cNvSpPr>
            <a:spLocks noChangeArrowheads="1"/>
          </p:cNvSpPr>
          <p:nvPr/>
        </p:nvSpPr>
        <p:spPr bwMode="auto">
          <a:xfrm>
            <a:off x="914400" y="152400"/>
            <a:ext cx="6584944" cy="83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</a:rPr>
              <a:t>Governmental Accountin</a:t>
            </a:r>
            <a:r>
              <a:rPr lang="en-US" sz="2400" dirty="0" smtClean="0">
                <a:latin typeface="Arial" pitchFamily="34" charset="0"/>
              </a:rPr>
              <a:t>g</a:t>
            </a:r>
            <a:r>
              <a:rPr lang="en-US" sz="2400" b="1" dirty="0" smtClean="0">
                <a:latin typeface="Arial" pitchFamily="34" charset="0"/>
              </a:rPr>
              <a:t> Standards Board</a:t>
            </a:r>
          </a:p>
          <a:p>
            <a:pPr algn="ctr"/>
            <a:r>
              <a:rPr lang="en-US" sz="2400" dirty="0" smtClean="0">
                <a:latin typeface="Arial" pitchFamily="34" charset="0"/>
              </a:rPr>
              <a:t>Revised Statements 25 and 27</a:t>
            </a:r>
            <a:endParaRPr lang="en-US" sz="2400" b="1" dirty="0">
              <a:latin typeface="Arial" pitchFamily="34" charset="0"/>
            </a:endParaRPr>
          </a:p>
        </p:txBody>
      </p:sp>
      <p:sp>
        <p:nvSpPr>
          <p:cNvPr id="155664" name="Line 16"/>
          <p:cNvSpPr>
            <a:spLocks noChangeShapeType="1"/>
          </p:cNvSpPr>
          <p:nvPr/>
        </p:nvSpPr>
        <p:spPr bwMode="auto">
          <a:xfrm>
            <a:off x="1335087" y="2093912"/>
            <a:ext cx="7186613" cy="0"/>
          </a:xfrm>
          <a:prstGeom prst="line">
            <a:avLst/>
          </a:prstGeom>
          <a:noFill/>
          <a:ln w="12700">
            <a:solidFill>
              <a:srgbClr val="DC813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1143000"/>
          </a:xfrm>
          <a:noFill/>
          <a:ln/>
        </p:spPr>
        <p:txBody>
          <a:bodyPr/>
          <a:lstStyle/>
          <a:p>
            <a:pPr algn="ctr"/>
            <a:r>
              <a:rPr lang="en-US" sz="2400" b="1" dirty="0" smtClean="0">
                <a:latin typeface="Arial" pitchFamily="34" charset="0"/>
              </a:rPr>
              <a:t>Original GASB </a:t>
            </a:r>
            <a:r>
              <a:rPr lang="en-US" sz="2400" b="1" dirty="0">
                <a:latin typeface="Arial" pitchFamily="34" charset="0"/>
              </a:rPr>
              <a:t>Statement No. 25</a:t>
            </a:r>
            <a:br>
              <a:rPr lang="en-US" sz="2400" b="1" dirty="0">
                <a:latin typeface="Arial" pitchFamily="34" charset="0"/>
              </a:rPr>
            </a:br>
            <a:r>
              <a:rPr lang="en-US" sz="2400" b="1" dirty="0" smtClean="0">
                <a:latin typeface="Arial" pitchFamily="34" charset="0"/>
              </a:rPr>
              <a:t>Required </a:t>
            </a:r>
            <a:r>
              <a:rPr lang="en-US" sz="2400" b="1" dirty="0">
                <a:latin typeface="Arial" pitchFamily="34" charset="0"/>
              </a:rPr>
              <a:t>Reporting for Defined Benefit</a:t>
            </a:r>
            <a:r>
              <a:rPr lang="en-US" sz="2400" b="1" dirty="0" smtClean="0">
                <a:latin typeface="Arial" pitchFamily="34" charset="0"/>
              </a:rPr>
              <a:t> </a:t>
            </a:r>
            <a:br>
              <a:rPr lang="en-US" sz="2400" b="1" dirty="0" smtClean="0">
                <a:latin typeface="Arial" pitchFamily="34" charset="0"/>
              </a:rPr>
            </a:br>
            <a:r>
              <a:rPr lang="en-US" sz="2400" b="1" dirty="0" smtClean="0">
                <a:latin typeface="Arial" pitchFamily="34" charset="0"/>
              </a:rPr>
              <a:t>Pension Plans</a:t>
            </a:r>
            <a:endParaRPr lang="en-US" sz="2400" b="1" dirty="0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828800"/>
            <a:ext cx="7639050" cy="4114800"/>
          </a:xfrm>
          <a:noFill/>
          <a:ln/>
        </p:spPr>
        <p:txBody>
          <a:bodyPr/>
          <a:lstStyle/>
          <a:p>
            <a:r>
              <a:rPr lang="en-US" sz="2400" dirty="0"/>
              <a:t>Statement of Net Assets Available for Benefits</a:t>
            </a:r>
          </a:p>
          <a:p>
            <a:r>
              <a:rPr lang="en-US" sz="2400" dirty="0"/>
              <a:t>Statement of Changes in Net Assets Available for Benefits</a:t>
            </a:r>
          </a:p>
          <a:p>
            <a:r>
              <a:rPr lang="en-US" sz="2400" dirty="0"/>
              <a:t>Schedule of Funding Progress</a:t>
            </a:r>
          </a:p>
          <a:p>
            <a:r>
              <a:rPr lang="en-US" sz="2400" dirty="0"/>
              <a:t>Schedule of Employer Contributions</a:t>
            </a:r>
          </a:p>
          <a:p>
            <a:r>
              <a:rPr lang="en-US" sz="2400" dirty="0"/>
              <a:t>Notes to Financial Statements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ctr"/>
            <a:r>
              <a:rPr lang="en-US" b="1" dirty="0" smtClean="0"/>
              <a:t>Original GASB </a:t>
            </a:r>
            <a:r>
              <a:rPr lang="en-US" b="1" dirty="0"/>
              <a:t>Statement No. 25</a:t>
            </a:r>
            <a:br>
              <a:rPr lang="en-US" b="1" dirty="0"/>
            </a:br>
            <a:r>
              <a:rPr lang="en-US" b="1" dirty="0"/>
              <a:t>Basis of Calculations</a:t>
            </a:r>
            <a:endParaRPr lang="en-US" dirty="0">
              <a:solidFill>
                <a:srgbClr val="FAFD00"/>
              </a:solidFill>
            </a:endParaRP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400" dirty="0"/>
              <a:t>B</a:t>
            </a:r>
            <a:r>
              <a:rPr lang="en-US" sz="2400" dirty="0" smtClean="0"/>
              <a:t>iennial </a:t>
            </a:r>
            <a:r>
              <a:rPr lang="en-US" sz="2400" dirty="0"/>
              <a:t>valuations</a:t>
            </a:r>
            <a:endParaRPr lang="en-US" sz="2400" dirty="0" smtClean="0"/>
          </a:p>
          <a:p>
            <a:r>
              <a:rPr lang="en-US" sz="2400" dirty="0"/>
              <a:t>U</a:t>
            </a:r>
            <a:r>
              <a:rPr lang="en-US" sz="2400" dirty="0" smtClean="0"/>
              <a:t>se </a:t>
            </a:r>
            <a:r>
              <a:rPr lang="en-US" sz="2400" dirty="0"/>
              <a:t>of funding methods and assumptions</a:t>
            </a:r>
            <a:endParaRPr lang="en-US" sz="2400" dirty="0" smtClean="0"/>
          </a:p>
          <a:p>
            <a:r>
              <a:rPr lang="en-US" sz="2400" dirty="0"/>
              <a:t>I</a:t>
            </a:r>
            <a:r>
              <a:rPr lang="en-US" sz="2400" dirty="0" smtClean="0"/>
              <a:t>nclude </a:t>
            </a:r>
            <a:r>
              <a:rPr lang="en-US" sz="2400" dirty="0"/>
              <a:t>all benefits in liabilities</a:t>
            </a:r>
            <a:endParaRPr lang="en-US" sz="2400" dirty="0" smtClean="0"/>
          </a:p>
          <a:p>
            <a:r>
              <a:rPr lang="en-US" sz="2400" dirty="0"/>
              <a:t>A</a:t>
            </a:r>
            <a:r>
              <a:rPr lang="en-US" sz="2400" dirty="0" smtClean="0"/>
              <a:t>ssumptions </a:t>
            </a:r>
            <a:r>
              <a:rPr lang="en-US" sz="2400" dirty="0"/>
              <a:t>follow ASOP No. 4</a:t>
            </a:r>
            <a:endParaRPr lang="en-US" sz="2400" dirty="0" smtClean="0"/>
          </a:p>
          <a:p>
            <a:r>
              <a:rPr lang="en-US" sz="2400" dirty="0"/>
              <a:t>C</a:t>
            </a:r>
            <a:r>
              <a:rPr lang="en-US" sz="2400" dirty="0" smtClean="0"/>
              <a:t>onsistent </a:t>
            </a:r>
            <a:r>
              <a:rPr lang="en-US" sz="2400" dirty="0"/>
              <a:t>inflation assumption</a:t>
            </a:r>
            <a:endParaRPr lang="en-US" sz="2400" dirty="0" smtClean="0"/>
          </a:p>
          <a:p>
            <a:r>
              <a:rPr lang="en-US" sz="2400" dirty="0"/>
              <a:t>A</a:t>
            </a:r>
            <a:r>
              <a:rPr lang="en-US" sz="2400" dirty="0" smtClean="0"/>
              <a:t>cceptable </a:t>
            </a:r>
            <a:r>
              <a:rPr lang="en-US" sz="2400" dirty="0"/>
              <a:t>funding method</a:t>
            </a:r>
            <a:endParaRPr lang="en-US" sz="2400" dirty="0" smtClean="0"/>
          </a:p>
          <a:p>
            <a:r>
              <a:rPr lang="en-US" sz="2400" dirty="0"/>
              <a:t>M</a:t>
            </a:r>
            <a:r>
              <a:rPr lang="en-US" sz="2400" dirty="0" smtClean="0"/>
              <a:t>arket</a:t>
            </a:r>
            <a:r>
              <a:rPr lang="en-US" sz="2400" dirty="0"/>
              <a:t>-related asset valuation method</a:t>
            </a:r>
          </a:p>
          <a:p>
            <a:r>
              <a:rPr lang="en-US" sz="2400" dirty="0" smtClean="0"/>
              <a:t>30-year </a:t>
            </a:r>
            <a:r>
              <a:rPr lang="en-US" sz="2400" dirty="0"/>
              <a:t>maximum UAL amortization period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543800" cy="1143000"/>
          </a:xfrm>
          <a:noFill/>
          <a:ln/>
        </p:spPr>
        <p:txBody>
          <a:bodyPr/>
          <a:lstStyle/>
          <a:p>
            <a:pPr algn="ctr"/>
            <a:r>
              <a:rPr lang="en-US" sz="2200" b="1" dirty="0" smtClean="0"/>
              <a:t>Original GASB </a:t>
            </a:r>
            <a:r>
              <a:rPr lang="en-US" sz="2200" b="1" dirty="0"/>
              <a:t>Statement No. 27</a:t>
            </a:r>
            <a:br>
              <a:rPr lang="en-US" sz="2200" b="1" dirty="0"/>
            </a:br>
            <a:r>
              <a:rPr lang="en-US" sz="2200" b="1" dirty="0"/>
              <a:t>Accounting for Pensions by State and </a:t>
            </a:r>
            <a:r>
              <a:rPr lang="en-US" sz="2200" b="1" dirty="0" smtClean="0"/>
              <a:t>Local Governmental Employers</a:t>
            </a:r>
            <a:r>
              <a:rPr lang="en-US" sz="2200" b="1" dirty="0"/>
              <a:t/>
            </a:r>
            <a:br>
              <a:rPr lang="en-US" sz="2200" b="1" dirty="0"/>
            </a:br>
            <a:endParaRPr lang="en-US" sz="2000" dirty="0">
              <a:solidFill>
                <a:srgbClr val="FAFD00"/>
              </a:solidFill>
            </a:endParaRP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905000"/>
            <a:ext cx="7791450" cy="4114800"/>
          </a:xfrm>
          <a:noFill/>
          <a:ln/>
        </p:spPr>
        <p:txBody>
          <a:bodyPr/>
          <a:lstStyle/>
          <a:p>
            <a:r>
              <a:rPr lang="en-US" dirty="0" smtClean="0"/>
              <a:t>Required Items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Annual Required Contribution (ARC)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Annual Pension Cost (APC)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Net Pension Obligation (NPO)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Adjustment to ARC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Transition Pension Liability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Notes to Financial Statements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9200" y="1524000"/>
            <a:ext cx="693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Single Employer and Agent Multiple Employer Plans</a:t>
            </a:r>
          </a:p>
        </p:txBody>
      </p:sp>
      <p:sp>
        <p:nvSpPr>
          <p:cNvPr id="6" name="Rectangle 5"/>
          <p:cNvSpPr/>
          <p:nvPr/>
        </p:nvSpPr>
        <p:spPr>
          <a:xfrm>
            <a:off x="1295400" y="4114800"/>
            <a:ext cx="4809674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Cost Sharing Multiple Employer Plans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295400" y="4572000"/>
            <a:ext cx="52006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Required Items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sym typeface="Wingdings" pitchFamily="2" charset="2"/>
              </a:rPr>
              <a:t>Pension Expense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sym typeface="Wingdings" pitchFamily="2" charset="2"/>
              </a:rPr>
              <a:t>Liability for Unpaid Contributions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sym typeface="Wingdings" pitchFamily="2" charset="2"/>
              </a:rPr>
              <a:t>Notes to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sym typeface="Wingdings" pitchFamily="2" charset="2"/>
              </a:rPr>
              <a:t> Financial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sym typeface="Wingdings" pitchFamily="2" charset="2"/>
              </a:rPr>
              <a:t>Statements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GASB Review Project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Invitation to</a:t>
            </a:r>
            <a:r>
              <a:rPr lang="en-US" dirty="0" smtClean="0"/>
              <a:t> comment </a:t>
            </a:r>
            <a:r>
              <a:rPr lang="en-US" dirty="0" smtClean="0"/>
              <a:t>issued in 2009</a:t>
            </a:r>
          </a:p>
          <a:p>
            <a:r>
              <a:rPr lang="en-US" dirty="0" smtClean="0"/>
              <a:t>Issued</a:t>
            </a:r>
            <a:r>
              <a:rPr lang="en-US" dirty="0" smtClean="0"/>
              <a:t> preliminary </a:t>
            </a:r>
            <a:r>
              <a:rPr lang="en-US" dirty="0" smtClean="0"/>
              <a:t>v</a:t>
            </a:r>
            <a:r>
              <a:rPr lang="en-US" dirty="0" smtClean="0"/>
              <a:t>iews </a:t>
            </a:r>
            <a:r>
              <a:rPr lang="en-US" dirty="0" smtClean="0"/>
              <a:t>in 2010</a:t>
            </a:r>
          </a:p>
          <a:p>
            <a:r>
              <a:rPr lang="en-US" dirty="0" smtClean="0"/>
              <a:t>Exposure</a:t>
            </a:r>
            <a:r>
              <a:rPr lang="en-US" dirty="0" smtClean="0"/>
              <a:t> draft </a:t>
            </a:r>
            <a:r>
              <a:rPr lang="en-US" dirty="0" smtClean="0"/>
              <a:t>issued in July 2011</a:t>
            </a:r>
          </a:p>
          <a:p>
            <a:r>
              <a:rPr lang="en-US" dirty="0" smtClean="0"/>
              <a:t>679 comment letters submitted</a:t>
            </a:r>
          </a:p>
          <a:p>
            <a:r>
              <a:rPr lang="en-US" dirty="0" smtClean="0"/>
              <a:t>Many field tests by employers who reported detailed results to GASB</a:t>
            </a:r>
          </a:p>
          <a:p>
            <a:r>
              <a:rPr lang="en-US" dirty="0" smtClean="0"/>
              <a:t>GASB conducted hearings in three cities</a:t>
            </a:r>
          </a:p>
          <a:p>
            <a:r>
              <a:rPr lang="en-US" dirty="0" smtClean="0"/>
              <a:t>Result was some helpful changes </a:t>
            </a:r>
          </a:p>
          <a:p>
            <a:r>
              <a:rPr lang="en-US" dirty="0" smtClean="0"/>
              <a:t>Final</a:t>
            </a:r>
            <a:r>
              <a:rPr lang="en-US" dirty="0" smtClean="0"/>
              <a:t> statements </a:t>
            </a:r>
            <a:r>
              <a:rPr lang="en-US" dirty="0" smtClean="0"/>
              <a:t>to be issued this month with effective date for plans for years beginning after June 15, 2013, and for employers for fiscal years beginning after June 15, 2014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Underlying Principles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95400" y="1600200"/>
            <a:ext cx="7391400" cy="4800600"/>
          </a:xfrm>
        </p:spPr>
        <p:txBody>
          <a:bodyPr/>
          <a:lstStyle/>
          <a:p>
            <a:r>
              <a:rPr lang="en-US" sz="2000" dirty="0" smtClean="0"/>
              <a:t>Pensions are part of the exchange between employees and employers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 smtClean="0"/>
              <a:t>Pension plans are part of total compensation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 smtClean="0"/>
              <a:t>Employer incurs a pension obligation as a result of the “employment exchange”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 smtClean="0"/>
              <a:t>Cost (expense) should be recognized in the period services are provided</a:t>
            </a:r>
          </a:p>
          <a:p>
            <a:r>
              <a:rPr lang="en-US" sz="2000" dirty="0" smtClean="0"/>
              <a:t>The pension plan is primarily responsible for paying pension benefits to the extent the plan has sufficient assets</a:t>
            </a:r>
          </a:p>
          <a:p>
            <a:r>
              <a:rPr lang="en-US" sz="2000" dirty="0" smtClean="0"/>
              <a:t>The employer is primarily responsible for paying benefits to the extent the plan does not have sufficient assets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Revised Statements 25 (now 67)</a:t>
            </a:r>
            <a:br>
              <a:rPr lang="en-US" b="1" dirty="0" smtClean="0"/>
            </a:br>
            <a:r>
              <a:rPr lang="en-US" b="1" dirty="0" smtClean="0"/>
              <a:t>and 27 (now 68)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Divorce accounting and funding.</a:t>
            </a:r>
          </a:p>
          <a:p>
            <a:r>
              <a:rPr lang="en-US" dirty="0" smtClean="0"/>
              <a:t>Net Pension Liability (NPL) moves to balance sheet of employers.  NPL is: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Actuarial accrued liability (referred to in statements as Total Pension Liability or TPL) based on Entry Age Normal funding method, less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Plan’s Fiduciary Net Position (market value of assets).</a:t>
            </a:r>
          </a:p>
          <a:p>
            <a:r>
              <a:rPr lang="en-US" dirty="0" smtClean="0"/>
              <a:t>Annual pension expense (PE) or pension income (!) with no direct relationship to actuarially determined contributions. PE is: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EAN normal cost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Interest on the NPL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Immediate recognition of changes in active and inactive liability due to plan amendments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Deferred recognition (over average remaining service life) of changes in active and inactive liability due to assumption changes and actual experience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Deferred recognition of investment gains and losses over five years.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Average Remaining Service Life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active employees this is the average time left in years from the valuation date to the expected termination date of the employee.</a:t>
            </a:r>
          </a:p>
          <a:p>
            <a:r>
              <a:rPr lang="en-US" dirty="0" smtClean="0"/>
              <a:t>The average varies depending on the demographics of the group and the retirement eligibility of the plan.</a:t>
            </a:r>
          </a:p>
          <a:p>
            <a:r>
              <a:rPr lang="en-US" dirty="0" smtClean="0"/>
              <a:t>For general employees an average of 7-10 years is likely. For police/fire groups it may likely be 11-14 years.</a:t>
            </a:r>
          </a:p>
          <a:p>
            <a:r>
              <a:rPr lang="en-US" dirty="0" smtClean="0"/>
              <a:t>The twist from GASB is that the average must include the expected service life of the retirees, which is arguably zero.</a:t>
            </a:r>
          </a:p>
          <a:p>
            <a:r>
              <a:rPr lang="en-US" dirty="0" smtClean="0"/>
              <a:t>So if a plan has a retiree population equal to its active population, the average remaining service life used in developing PE will be half the active number.</a:t>
            </a:r>
          </a:p>
          <a:p>
            <a:r>
              <a:rPr lang="en-US" dirty="0" smtClean="0"/>
              <a:t>This will result in very rapid recognition of experience gains and losses as well as liability changes due to revised assumptions.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6934200" cy="11430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/>
              <a:t>New GASB Pension Expense vs. </a:t>
            </a:r>
            <a:br>
              <a:rPr lang="en-US" sz="2400" b="1" dirty="0" smtClean="0"/>
            </a:br>
            <a:r>
              <a:rPr lang="en-US" sz="2400" b="1" dirty="0" smtClean="0"/>
              <a:t>Current GASB ARC</a:t>
            </a: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fld id="{D3F7AC3B-DCB1-471A-8A8D-BE2B7AB88366}" type="slidenum">
              <a:rPr lang="en-US" smtClean="0"/>
              <a:pPr/>
              <a:t>11</a:t>
            </a:fld>
            <a:endParaRPr lang="en-US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371600"/>
            <a:ext cx="6629400" cy="5292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 as Funding Level?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New funding guidelines will have to be developed for plans.</a:t>
            </a:r>
          </a:p>
          <a:p>
            <a:r>
              <a:rPr lang="en-US" sz="2000" dirty="0" smtClean="0"/>
              <a:t>The PE cannot be used as it is a backwards looking number and, as shown on the previous slide, it generates much greater volatility.</a:t>
            </a:r>
          </a:p>
          <a:p>
            <a:r>
              <a:rPr lang="en-US" sz="2000" dirty="0" smtClean="0"/>
              <a:t>In addition it could be an income item, and funds cannot be withdrawn from the trust.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Revised Statements 25 (now 67)</a:t>
            </a:r>
            <a:br>
              <a:rPr lang="en-US" b="1" dirty="0" smtClean="0"/>
            </a:br>
            <a:r>
              <a:rPr lang="en-US" b="1" dirty="0" smtClean="0"/>
              <a:t>and 27 (now 68)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Deferred Inflows and Outflows (DI/O) created.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Accounts that hold the unrecognized changes in NPL.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Separate line item not included in assets or liabilities but shown on the face of the balance sheet.</a:t>
            </a:r>
          </a:p>
          <a:p>
            <a:r>
              <a:rPr lang="en-US" u="sng" dirty="0" smtClean="0"/>
              <a:t>Extensive</a:t>
            </a:r>
            <a:r>
              <a:rPr lang="en-US" dirty="0" smtClean="0"/>
              <a:t> footnote disclosure and supplementary information required. For example (10-year schedules are built prospectively with the exception of the ADEC schedule):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10-year schedule of changes in NPL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10-year schedule of TPL, Fiduciary Net Position (FNP) and NPL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10-year schedule of, if calculated, Actuarially Determined Employer Contributions (ADEC) and actual employer contributions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10-year schedule of money-weighted actual rates of return net of investment expenses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Method used to determine the long-term investment return rate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Real rates of return by asset class and whether they are arithmetic or geometric returns.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/>
              <a:t>Revised Statements 25 (now 67)</a:t>
            </a:r>
            <a:br>
              <a:rPr lang="en-US" sz="2400" b="1" dirty="0" smtClean="0"/>
            </a:br>
            <a:r>
              <a:rPr lang="en-US" sz="2400" b="1" dirty="0" smtClean="0"/>
              <a:t>and 27 (now 68) (cont.)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Probably require two actuarial reports, one for funding and one for accounting.</a:t>
            </a:r>
          </a:p>
          <a:p>
            <a:r>
              <a:rPr lang="en-US" sz="2000" dirty="0" smtClean="0"/>
              <a:t>Possible involvement of multiple actuaries for systems, employers and auditors.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Calculation and Reporting Timing</a:t>
            </a:r>
            <a:br>
              <a:rPr lang="en-US" b="1" dirty="0" smtClean="0"/>
            </a:br>
            <a:r>
              <a:rPr lang="en-US" b="1" dirty="0" smtClean="0"/>
              <a:t>and Frequency - </a:t>
            </a:r>
            <a:r>
              <a:rPr lang="en-US" b="1" u="sng" dirty="0" smtClean="0"/>
              <a:t>Plans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Reporting Date (RD) – plan’s fiscal year end</a:t>
            </a:r>
          </a:p>
          <a:p>
            <a:r>
              <a:rPr lang="en-US" dirty="0" smtClean="0"/>
              <a:t>Measurement Date (MD) – date as of which TPL, FNP and NPL are determined – is the RD</a:t>
            </a:r>
          </a:p>
          <a:p>
            <a:r>
              <a:rPr lang="en-US" dirty="0" smtClean="0"/>
              <a:t>Valuation Date (VD) – date as of which total pension liability (TPL) is determined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Actuarial valuations must be at least biennial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No earlier than 24 months from RD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If VD before RD then TPL is rolled forward to RD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Calculation and Reporting Timing</a:t>
            </a:r>
            <a:br>
              <a:rPr lang="en-US" b="1" dirty="0" smtClean="0"/>
            </a:br>
            <a:r>
              <a:rPr lang="en-US" b="1" dirty="0" smtClean="0"/>
              <a:t>and Frequency - </a:t>
            </a:r>
            <a:r>
              <a:rPr lang="en-US" b="1" u="sng" dirty="0" smtClean="0"/>
              <a:t>Employers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Reporting Date (RD) – employer’s fiscal year end</a:t>
            </a:r>
          </a:p>
          <a:p>
            <a:r>
              <a:rPr lang="en-US" dirty="0" smtClean="0"/>
              <a:t>Measurement Date (MD) – date as of which TPL, FNP, NPL, PE and DI/O are determined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No earlier than previous fiscal year end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NPL and PE reported on RD without adjustment</a:t>
            </a:r>
          </a:p>
          <a:p>
            <a:r>
              <a:rPr lang="en-US" dirty="0" smtClean="0"/>
              <a:t>Valuation Date (VD) – date as of which total pension liability (TPL) is determined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Actuarial valuations must be at least biennial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No earlier than 30 months plus 1 day from RD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If VD before MD then TPL is rolled forward to MD</a:t>
            </a:r>
          </a:p>
          <a:p>
            <a:r>
              <a:rPr lang="en-US" dirty="0" smtClean="0"/>
              <a:t>Timing is to be consistently applied so choose well!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Timing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95400" y="1600200"/>
          <a:ext cx="7391400" cy="4525963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Brace 4"/>
          <p:cNvSpPr/>
          <p:nvPr/>
        </p:nvSpPr>
        <p:spPr bwMode="auto">
          <a:xfrm rot="16200000">
            <a:off x="4800600" y="-152400"/>
            <a:ext cx="457200" cy="5029200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1400" y="1447800"/>
            <a:ext cx="2890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No more than 30 months</a:t>
            </a:r>
          </a:p>
          <a:p>
            <a:pPr algn="ctr"/>
            <a:r>
              <a:rPr lang="en-US" dirty="0" smtClean="0"/>
              <a:t>plus one day</a:t>
            </a:r>
            <a:endParaRPr lang="en-US" dirty="0"/>
          </a:p>
        </p:txBody>
      </p:sp>
      <p:sp>
        <p:nvSpPr>
          <p:cNvPr id="7" name="Right Brace 6"/>
          <p:cNvSpPr/>
          <p:nvPr/>
        </p:nvSpPr>
        <p:spPr bwMode="auto">
          <a:xfrm rot="5400000">
            <a:off x="6057900" y="4000500"/>
            <a:ext cx="457200" cy="2514600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0" y="5562600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more than one year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Timing Examples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VD = MD = RD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Most straightforward as long as there is sufficient time to complete the valuation before the financial statements are published</a:t>
            </a:r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r>
              <a:rPr lang="en-US" dirty="0" smtClean="0"/>
              <a:t>VD=MD &lt; RD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NPL, PE and DI/O measured by the valuation are reported without adjustment in the financial statements</a:t>
            </a:r>
          </a:p>
          <a:p>
            <a:pPr lvl="1">
              <a:buFont typeface="Wingdings" pitchFamily="2" charset="2"/>
              <a:buChar char="v"/>
            </a:pPr>
            <a:endParaRPr lang="en-US" dirty="0" smtClean="0"/>
          </a:p>
          <a:p>
            <a:r>
              <a:rPr lang="en-US" dirty="0" smtClean="0"/>
              <a:t>VD &lt; MD &lt;= RD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TPL calculated as of VD and rolled forward to MD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FNP (market value of assets) measured as of MD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Resulting NPL reported without adjustment in the financial statements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PE and DI/O determined as of MD and reported without adjustment in the financial statements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Most complicated </a:t>
            </a:r>
            <a:r>
              <a:rPr lang="en-US" smtClean="0"/>
              <a:t>timing situation, </a:t>
            </a:r>
            <a:r>
              <a:rPr lang="en-US" dirty="0" smtClean="0"/>
              <a:t>so avoid if possible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Timing Examples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#1: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RD = 6/30/15 (employer’s fiscal year end)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MD = 6/30/15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VD = 6/30/15</a:t>
            </a:r>
          </a:p>
          <a:p>
            <a:pPr lvl="1">
              <a:buFont typeface="Wingdings" pitchFamily="2" charset="2"/>
              <a:buChar char="v"/>
            </a:pPr>
            <a:endParaRPr lang="en-US" dirty="0" smtClean="0"/>
          </a:p>
          <a:p>
            <a:r>
              <a:rPr lang="en-US" dirty="0" smtClean="0"/>
              <a:t>Example #2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RD = 6/30/15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MD = 6/30/14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VD = 6/30/14</a:t>
            </a:r>
          </a:p>
          <a:p>
            <a:pPr lvl="1">
              <a:buFont typeface="Wingdings" pitchFamily="2" charset="2"/>
              <a:buChar char="v"/>
            </a:pPr>
            <a:endParaRPr lang="en-US" dirty="0" smtClean="0"/>
          </a:p>
          <a:p>
            <a:r>
              <a:rPr lang="en-US" dirty="0" smtClean="0"/>
              <a:t>Example # 3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RD = 6/30/15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MD = 6/30/14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VD = 6/30/13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Recognition of Significant Changes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Significant changes include: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Unusual change in liabilities or assets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Benefit changes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Size or make-up of membership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Change in municipal bond rate used to determine the discount rate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Anything else that significantly affects the valuation results (e.g., assumption changes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If the change happens between VD and </a:t>
            </a:r>
            <a:r>
              <a:rPr lang="en-US" dirty="0" smtClean="0"/>
              <a:t>MD, </a:t>
            </a:r>
            <a:r>
              <a:rPr lang="en-US" dirty="0" smtClean="0"/>
              <a:t>then it must be recognized in NPL as of MD.</a:t>
            </a:r>
          </a:p>
          <a:p>
            <a:r>
              <a:rPr lang="en-US" dirty="0" smtClean="0"/>
              <a:t>If the change happens between MD and </a:t>
            </a:r>
            <a:r>
              <a:rPr lang="en-US" dirty="0" smtClean="0"/>
              <a:t>RD, </a:t>
            </a:r>
            <a:r>
              <a:rPr lang="en-US" dirty="0" smtClean="0"/>
              <a:t>it must be disclosed along with the impact, if known (e.g., legislative changes that have fiscal notes).</a:t>
            </a:r>
          </a:p>
          <a:p>
            <a:r>
              <a:rPr lang="en-US" dirty="0" smtClean="0"/>
              <a:t>If the change happens after </a:t>
            </a:r>
            <a:r>
              <a:rPr lang="en-US" dirty="0" smtClean="0"/>
              <a:t>RD, </a:t>
            </a:r>
            <a:r>
              <a:rPr lang="en-US" dirty="0" smtClean="0"/>
              <a:t>but before financial statement is </a:t>
            </a:r>
            <a:r>
              <a:rPr lang="en-US" dirty="0" smtClean="0"/>
              <a:t>issued, </a:t>
            </a:r>
            <a:r>
              <a:rPr lang="en-US" dirty="0" smtClean="0"/>
              <a:t>it must be disclosed as a subsequent event.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Timing of Significant Changes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95400" y="1600200"/>
          <a:ext cx="7391400" cy="4525963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Brace 4"/>
          <p:cNvSpPr/>
          <p:nvPr/>
        </p:nvSpPr>
        <p:spPr bwMode="auto">
          <a:xfrm rot="16200000">
            <a:off x="3543300" y="1104900"/>
            <a:ext cx="457200" cy="2514600"/>
          </a:xfrm>
          <a:prstGeom prst="rightBrac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2503" y="1447800"/>
            <a:ext cx="2569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If change occurs here</a:t>
            </a:r>
          </a:p>
          <a:p>
            <a:pPr algn="ctr"/>
            <a:r>
              <a:rPr lang="en-US" dirty="0"/>
              <a:t>r</a:t>
            </a:r>
            <a:r>
              <a:rPr lang="en-US" dirty="0" smtClean="0"/>
              <a:t>ecognize in NPL</a:t>
            </a:r>
            <a:endParaRPr lang="en-US" dirty="0"/>
          </a:p>
        </p:txBody>
      </p:sp>
      <p:sp>
        <p:nvSpPr>
          <p:cNvPr id="7" name="Right Brace 6"/>
          <p:cNvSpPr/>
          <p:nvPr/>
        </p:nvSpPr>
        <p:spPr bwMode="auto">
          <a:xfrm rot="5400000">
            <a:off x="6057900" y="4000500"/>
            <a:ext cx="457200" cy="2514600"/>
          </a:xfrm>
          <a:prstGeom prst="rightBrac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86910" y="5562600"/>
            <a:ext cx="25699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If change occurs here</a:t>
            </a:r>
            <a:endParaRPr lang="en-US" dirty="0" smtClean="0"/>
          </a:p>
          <a:p>
            <a:pPr algn="ctr"/>
            <a:r>
              <a:rPr lang="en-US" dirty="0" smtClean="0"/>
              <a:t>d</a:t>
            </a:r>
            <a:r>
              <a:rPr lang="en-US" dirty="0" smtClean="0"/>
              <a:t>isclose </a:t>
            </a:r>
            <a:r>
              <a:rPr lang="en-US" dirty="0" smtClean="0"/>
              <a:t>change and</a:t>
            </a:r>
          </a:p>
          <a:p>
            <a:pPr algn="ctr"/>
            <a:r>
              <a:rPr lang="en-US" dirty="0" smtClean="0"/>
              <a:t>impact if available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7924800" y="2514600"/>
            <a:ext cx="914400" cy="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6574066" y="1447800"/>
            <a:ext cx="25699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If change occurs here</a:t>
            </a:r>
          </a:p>
          <a:p>
            <a:pPr algn="ctr"/>
            <a:r>
              <a:rPr lang="en-US" dirty="0"/>
              <a:t>d</a:t>
            </a:r>
            <a:r>
              <a:rPr lang="en-US" dirty="0" smtClean="0"/>
              <a:t>isclose as</a:t>
            </a:r>
          </a:p>
          <a:p>
            <a:pPr algn="ctr"/>
            <a:r>
              <a:rPr lang="en-US" dirty="0" smtClean="0"/>
              <a:t>subsequent event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Assumed Investment Return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long-term expected return of assets held in trust unless fund is expected to be depleted before all benefit payments are made.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Long Term ROR is net of investment expenses but gross of administrative expenses (administrative expenses will be included in the asset projection as an additional cash outflow item).</a:t>
            </a:r>
          </a:p>
          <a:p>
            <a:r>
              <a:rPr lang="en-US" dirty="0" smtClean="0"/>
              <a:t>If that is the case then a blended single rate that is the equivalent of the long-term rate while assets are available and a municipal bond index for the remaining period.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Municipal bond index is general obligation non-taxable 20 year bonds with AA/</a:t>
            </a:r>
            <a:r>
              <a:rPr lang="en-US" dirty="0" err="1" smtClean="0"/>
              <a:t>Aa</a:t>
            </a:r>
            <a:r>
              <a:rPr lang="en-US" dirty="0" smtClean="0"/>
              <a:t> or higher rating.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Projecting Assets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determining whether a single equivalent rate must be </a:t>
            </a:r>
            <a:r>
              <a:rPr lang="en-US" dirty="0" smtClean="0"/>
              <a:t>calculated, </a:t>
            </a:r>
            <a:r>
              <a:rPr lang="en-US" dirty="0" smtClean="0"/>
              <a:t>assets need to be projected into the future.</a:t>
            </a:r>
          </a:p>
          <a:p>
            <a:r>
              <a:rPr lang="en-US" dirty="0" smtClean="0"/>
              <a:t>Project benefit payments for the closed group of plan participants as of the VD.</a:t>
            </a:r>
          </a:p>
          <a:p>
            <a:r>
              <a:rPr lang="en-US" dirty="0" smtClean="0"/>
              <a:t>For employer contributions two conditions are checked: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Contributions set statutorily or contractually?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Contributions subject to formal, written funding policy?</a:t>
            </a:r>
          </a:p>
          <a:p>
            <a:r>
              <a:rPr lang="en-US" dirty="0" smtClean="0"/>
              <a:t>If either condition is met, then look to the past five-year history of compliance and adjust as necessary for the projection.</a:t>
            </a:r>
          </a:p>
          <a:p>
            <a:r>
              <a:rPr lang="en-US" dirty="0" smtClean="0"/>
              <a:t>If neither condition is </a:t>
            </a:r>
            <a:r>
              <a:rPr lang="en-US" dirty="0" smtClean="0"/>
              <a:t>met, </a:t>
            </a:r>
            <a:r>
              <a:rPr lang="en-US" dirty="0" smtClean="0"/>
              <a:t>then use a five-year average of actual contributions, as a dollar amount, a percent of payroll or a percent of the actuarially determined employer contribution (ADEC).</a:t>
            </a:r>
          </a:p>
          <a:p>
            <a:r>
              <a:rPr lang="en-US" dirty="0" smtClean="0"/>
              <a:t>Cannot count normal cost contributions for future hires, but can recognize any UAL payments made based on future hire payroll.</a:t>
            </a:r>
          </a:p>
          <a:p>
            <a:r>
              <a:rPr lang="en-US" dirty="0" smtClean="0"/>
              <a:t>No “safe harbor” provided for this determination but there is a bow to the possibility that potential asset depletion date might be calculated through “other” methods.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Interest Rate Example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95400" y="1600200"/>
          <a:ext cx="73914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Ad-hoc COLA’s that are “substantively automatic” must be included in determining the Total Pension Liability.</a:t>
            </a:r>
          </a:p>
          <a:p>
            <a:r>
              <a:rPr lang="en-US" dirty="0" smtClean="0"/>
              <a:t>In determining </a:t>
            </a:r>
            <a:r>
              <a:rPr lang="en-US" dirty="0" smtClean="0"/>
              <a:t>this, </a:t>
            </a:r>
            <a:r>
              <a:rPr lang="en-US" dirty="0" smtClean="0"/>
              <a:t>the historical pattern of granting the changes and the consistency in the amounts are taken into account.</a:t>
            </a:r>
          </a:p>
          <a:p>
            <a:r>
              <a:rPr lang="en-US" dirty="0" smtClean="0"/>
              <a:t>Offsetting these would be any evidence that the changes might not continue on the future.</a:t>
            </a:r>
          </a:p>
          <a:p>
            <a:r>
              <a:rPr lang="en-US" dirty="0" smtClean="0"/>
              <a:t>Who makes the call?</a:t>
            </a:r>
            <a:r>
              <a:rPr lang="en-US" dirty="0" smtClean="0"/>
              <a:t> Decision </a:t>
            </a:r>
            <a:r>
              <a:rPr lang="en-US" dirty="0" smtClean="0"/>
              <a:t>is unclear.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Ad-hoc COLAs</a:t>
            </a:r>
            <a:endParaRPr lang="en-US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Deferred Retirement Option Plans</a:t>
            </a:r>
            <a:br>
              <a:rPr lang="en-US" b="1" dirty="0" smtClean="0"/>
            </a:br>
            <a:r>
              <a:rPr lang="en-US" b="1" dirty="0" smtClean="0"/>
              <a:t>(DROPs)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DROPs are plans that permit employees to freeze their retirement benefit and have the monthly amount contributed to an account while they continue to work</a:t>
            </a:r>
            <a:r>
              <a:rPr lang="en-US" dirty="0" smtClean="0"/>
              <a:t>. </a:t>
            </a:r>
            <a:r>
              <a:rPr lang="en-US" dirty="0" smtClean="0"/>
              <a:t>At actual retirement the frozen benefit commences and the balance in the DROP account is paid out in a lump sum.</a:t>
            </a:r>
          </a:p>
          <a:p>
            <a:r>
              <a:rPr lang="en-US" dirty="0" smtClean="0"/>
              <a:t>In determining NPL and PE, entry into DROP should be treated as a retirement exit from active status.</a:t>
            </a:r>
          </a:p>
          <a:p>
            <a:r>
              <a:rPr lang="en-US" dirty="0" smtClean="0"/>
              <a:t>Active members in DROP on VD should be treated as retired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smtClean="0"/>
              <a:t>i.e., inactive).</a:t>
            </a:r>
          </a:p>
          <a:p>
            <a:r>
              <a:rPr lang="en-US" dirty="0" smtClean="0"/>
              <a:t>Plan Net Position should include DROP account balances as of MD (with the exception of amounts due but not yet paid).</a:t>
            </a:r>
          </a:p>
          <a:p>
            <a:r>
              <a:rPr lang="en-US" dirty="0" smtClean="0"/>
              <a:t>Logical conclusion then is that the DROP account balances should be included in the TPL.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Cost-Sharing Employers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Employers will need to report proportionate share of NPL, PE and DI/O.</a:t>
            </a:r>
          </a:p>
          <a:p>
            <a:r>
              <a:rPr lang="en-US" dirty="0" smtClean="0"/>
              <a:t>Proportionate share is the individual employer’s projected long-term contribution effort as compared to the total plan contribution effort.</a:t>
            </a:r>
          </a:p>
          <a:p>
            <a:r>
              <a:rPr lang="en-US" dirty="0" smtClean="0"/>
              <a:t>If this is not easily obtained, the share may be determined using a basis associated with the manner in which</a:t>
            </a:r>
            <a:r>
              <a:rPr lang="en-US" dirty="0" smtClean="0"/>
              <a:t> the employer’s </a:t>
            </a:r>
            <a:r>
              <a:rPr lang="en-US" dirty="0" smtClean="0"/>
              <a:t>contractually required contributions are assessed.</a:t>
            </a:r>
            <a:r>
              <a:rPr lang="en-US" dirty="0" smtClean="0"/>
              <a:t> For example, </a:t>
            </a:r>
            <a:r>
              <a:rPr lang="en-US" dirty="0" smtClean="0"/>
              <a:t>if all cost-sharing employers contribute at the same rate of pay, then presumably the ratio of the employer’s payroll to the plan’s total payroll could be used.</a:t>
            </a:r>
          </a:p>
          <a:p>
            <a:r>
              <a:rPr lang="en-US" dirty="0" smtClean="0"/>
              <a:t>The impact of changes in the proportionate share from year-to-year will have to be determined and amortized in the same manner as actuarial gains/losses.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Cost-Sharing NPL Impact</a:t>
            </a:r>
            <a:br>
              <a:rPr lang="en-US" b="1" dirty="0" smtClean="0"/>
            </a:br>
            <a:r>
              <a:rPr lang="en-US" b="1" dirty="0" smtClean="0"/>
              <a:t>Sample School Districts</a:t>
            </a:r>
            <a:endParaRPr lang="en-US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0" y="2133600"/>
          <a:ext cx="70104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340"/>
                <a:gridCol w="905510"/>
                <a:gridCol w="905510"/>
                <a:gridCol w="905510"/>
                <a:gridCol w="905510"/>
                <a:gridCol w="905510"/>
                <a:gridCol w="905510"/>
              </a:tblGrid>
              <a:tr h="4724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#1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#2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#3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#4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#5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#6</a:t>
                      </a:r>
                    </a:p>
                  </a:txBody>
                  <a:tcPr anchor="ctr"/>
                </a:tc>
              </a:tr>
              <a:tr h="4724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Total Estimated NPL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latin typeface="Arial"/>
                        </a:rPr>
                        <a:t>$76,709,611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$209,591,599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$62,337,561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$71,830,106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$18,431,322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$34,571,117</a:t>
                      </a:r>
                    </a:p>
                  </a:txBody>
                  <a:tcPr marL="9525" marR="9525" marT="9525" marB="0" anchor="b"/>
                </a:tc>
              </a:tr>
              <a:tr h="4724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Total Employer Assets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$104,409,196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$158,363,276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$27,718,581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$47,329,758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$14,565,179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$34,599,111</a:t>
                      </a:r>
                    </a:p>
                  </a:txBody>
                  <a:tcPr marL="9525" marR="9525" marT="9525" marB="0" anchor="b"/>
                </a:tc>
              </a:tr>
              <a:tr h="4724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Net Asset </a:t>
                      </a:r>
                      <a:r>
                        <a:rPr lang="en-US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(Deficit)</a:t>
                      </a:r>
                      <a:r>
                        <a:rPr lang="en-US" sz="1000" b="0" i="0" u="none" strike="noStrike">
                          <a:latin typeface="Arial"/>
                        </a:rPr>
                        <a:t> or  Surplus after booking NPL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$27,699,585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($51,228,323)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($34,618,980)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($24,500,348)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($3,866,143)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latin typeface="Arial"/>
                        </a:rPr>
                        <a:t>$27,994</a:t>
                      </a:r>
                    </a:p>
                  </a:txBody>
                  <a:tcPr marL="9525" marR="9525" marT="9525" marB="0" anchor="b"/>
                </a:tc>
              </a:tr>
              <a:tr h="4724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Arial"/>
                        </a:rPr>
                        <a:t>Ratio:  NPL to Total </a:t>
                      </a:r>
                      <a:r>
                        <a:rPr lang="en-US" sz="1000" b="0" i="0" u="none" strike="noStrike" dirty="0" smtClean="0">
                          <a:latin typeface="Arial"/>
                        </a:rPr>
                        <a:t>Employer</a:t>
                      </a:r>
                      <a:r>
                        <a:rPr lang="en-US" sz="1000" b="0" i="0" u="none" strike="noStrike" baseline="0" dirty="0" smtClean="0">
                          <a:latin typeface="Arial"/>
                        </a:rPr>
                        <a:t> </a:t>
                      </a:r>
                      <a:r>
                        <a:rPr lang="en-US" sz="1000" b="0" i="0" u="none" strike="noStrike" dirty="0" smtClean="0">
                          <a:latin typeface="Arial"/>
                        </a:rPr>
                        <a:t>Assets</a:t>
                      </a:r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73.5%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132.3%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224.9%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151.8%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126.5%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latin typeface="Arial"/>
                        </a:rPr>
                        <a:t>99.9%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Special Funding Situations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00200"/>
            <a:ext cx="7620000" cy="4525963"/>
          </a:xfrm>
        </p:spPr>
        <p:txBody>
          <a:bodyPr/>
          <a:lstStyle/>
          <a:p>
            <a:r>
              <a:rPr lang="en-US" dirty="0" smtClean="0"/>
              <a:t>Some plans receive contributions from entities other than the employer.</a:t>
            </a:r>
            <a:r>
              <a:rPr lang="en-US" dirty="0" smtClean="0"/>
              <a:t> These </a:t>
            </a:r>
            <a:r>
              <a:rPr lang="en-US" dirty="0" smtClean="0"/>
              <a:t>are referred to in the Statements as Governmental Non-employer Contributing Entities (GNCEs).</a:t>
            </a:r>
          </a:p>
          <a:p>
            <a:r>
              <a:rPr lang="en-US" dirty="0" smtClean="0"/>
              <a:t>A GNCE is not required to report any portion of NPL, PE or DI/O if: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The GNCE has no legal obligation to contribute, or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The GNCE’s contribution requirement is defined by a dedicated revenue stream.</a:t>
            </a:r>
          </a:p>
          <a:p>
            <a:r>
              <a:rPr lang="en-US" dirty="0" smtClean="0"/>
              <a:t>If one of those conditions is not </a:t>
            </a:r>
            <a:r>
              <a:rPr lang="en-US" dirty="0" smtClean="0"/>
              <a:t>met, </a:t>
            </a:r>
            <a:r>
              <a:rPr lang="en-US" dirty="0" smtClean="0"/>
              <a:t>then the GNCE must assume and report a proportionate share of the NPL, PE and DI/O, in a manner similar to that determined for cost-sharing plans.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Final Thoughts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00200"/>
            <a:ext cx="7543800" cy="4525963"/>
          </a:xfrm>
        </p:spPr>
        <p:txBody>
          <a:bodyPr/>
          <a:lstStyle/>
          <a:p>
            <a:r>
              <a:rPr lang="en-US" dirty="0" smtClean="0"/>
              <a:t>The disclosure requirements for both the plan and employers are significant.</a:t>
            </a:r>
          </a:p>
          <a:p>
            <a:r>
              <a:rPr lang="en-US" dirty="0" smtClean="0"/>
              <a:t>The effective dates provide some time to develop the templates that will be needed as well as to give GASB staff time to hopefully produce an implementation guide.</a:t>
            </a:r>
          </a:p>
          <a:p>
            <a:r>
              <a:rPr lang="en-US" dirty="0" smtClean="0"/>
              <a:t>The changes may not have a big impact on balanced budget </a:t>
            </a:r>
            <a:r>
              <a:rPr lang="en-US" dirty="0" smtClean="0"/>
              <a:t>requirements, </a:t>
            </a:r>
            <a:r>
              <a:rPr lang="en-US" dirty="0" smtClean="0"/>
              <a:t>but will most likely affect loan and banking covenants.</a:t>
            </a:r>
          </a:p>
          <a:p>
            <a:r>
              <a:rPr lang="en-US" dirty="0" smtClean="0"/>
              <a:t>There do not appear to be any requirements that plans provide detailed information to employers</a:t>
            </a:r>
            <a:r>
              <a:rPr lang="en-US" dirty="0" smtClean="0"/>
              <a:t>. </a:t>
            </a:r>
            <a:r>
              <a:rPr lang="en-US" dirty="0" smtClean="0"/>
              <a:t>For cost-</a:t>
            </a:r>
            <a:r>
              <a:rPr lang="en-US" smtClean="0"/>
              <a:t>sharing </a:t>
            </a:r>
            <a:r>
              <a:rPr lang="en-US" smtClean="0"/>
              <a:t>employers, </a:t>
            </a:r>
            <a:r>
              <a:rPr lang="en-US" dirty="0" smtClean="0"/>
              <a:t>who does what will have to be worked out.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8661</TotalTime>
  <Words>2557</Words>
  <Application>Microsoft Macintosh PowerPoint</Application>
  <PresentationFormat>On-screen Show (4:3)</PresentationFormat>
  <Paragraphs>272</Paragraphs>
  <Slides>30</Slides>
  <Notes>13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Default Design</vt:lpstr>
      <vt:lpstr>MAPERS 2012 Conference</vt:lpstr>
      <vt:lpstr>Why are there GASB standards?</vt:lpstr>
      <vt:lpstr>Slide 3</vt:lpstr>
      <vt:lpstr>Original GASB Statement No. 25 Required Reporting for Defined Benefit  Pension Plans</vt:lpstr>
      <vt:lpstr>Original GASB Statement No. 25 Basis of Calculations</vt:lpstr>
      <vt:lpstr>Original GASB Statement No. 27 Accounting for Pensions by State and Local Governmental Employers </vt:lpstr>
      <vt:lpstr>GASB Review Project</vt:lpstr>
      <vt:lpstr>Underlying Principles</vt:lpstr>
      <vt:lpstr>Revised Statements 25 (now 67) and 27 (now 68)</vt:lpstr>
      <vt:lpstr>Average Remaining Service Life</vt:lpstr>
      <vt:lpstr>New GASB Pension Expense vs.  Current GASB ARC</vt:lpstr>
      <vt:lpstr>PE as Funding Level?</vt:lpstr>
      <vt:lpstr>Revised Statements 25 (now 67) and 27 (now 68)</vt:lpstr>
      <vt:lpstr>Revised Statements 25 (now 67) and 27 (now 68) (cont.)</vt:lpstr>
      <vt:lpstr>Calculation and Reporting Timing and Frequency - Plans</vt:lpstr>
      <vt:lpstr>Calculation and Reporting Timing and Frequency - Employers</vt:lpstr>
      <vt:lpstr>Timing</vt:lpstr>
      <vt:lpstr>Timing Examples</vt:lpstr>
      <vt:lpstr>Timing Examples</vt:lpstr>
      <vt:lpstr>Recognition of Significant Changes</vt:lpstr>
      <vt:lpstr>Timing of Significant Changes</vt:lpstr>
      <vt:lpstr>Assumed Investment Return</vt:lpstr>
      <vt:lpstr>Projecting Assets</vt:lpstr>
      <vt:lpstr>Interest Rate Example</vt:lpstr>
      <vt:lpstr>Ad-hoc COLAs</vt:lpstr>
      <vt:lpstr>Deferred Retirement Option Plans (DROPs)</vt:lpstr>
      <vt:lpstr>Cost-Sharing Employers</vt:lpstr>
      <vt:lpstr>Cost-Sharing NPL Impact Sample School Districts</vt:lpstr>
      <vt:lpstr>Special Funding Situations</vt:lpstr>
      <vt:lpstr>Final Thoughts</vt:lpstr>
    </vt:vector>
  </TitlesOfParts>
  <Company>Cavanaugh Macdonald Consulting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Sandra Henry</dc:creator>
  <cp:lastModifiedBy>Office 2004 Test Drive User</cp:lastModifiedBy>
  <cp:revision>250</cp:revision>
  <dcterms:created xsi:type="dcterms:W3CDTF">2013-10-07T18:52:38Z</dcterms:created>
  <dcterms:modified xsi:type="dcterms:W3CDTF">2013-10-11T18:17:58Z</dcterms:modified>
</cp:coreProperties>
</file>