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xls" ContentType="application/vnd.ms-exce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531" r:id="rId2"/>
    <p:sldId id="660" r:id="rId3"/>
    <p:sldId id="661" r:id="rId4"/>
    <p:sldId id="624" r:id="rId5"/>
    <p:sldId id="593" r:id="rId6"/>
    <p:sldId id="599" r:id="rId7"/>
    <p:sldId id="600" r:id="rId8"/>
    <p:sldId id="603" r:id="rId9"/>
    <p:sldId id="612" r:id="rId10"/>
    <p:sldId id="613" r:id="rId11"/>
    <p:sldId id="615" r:id="rId12"/>
    <p:sldId id="617" r:id="rId13"/>
    <p:sldId id="619" r:id="rId14"/>
    <p:sldId id="620" r:id="rId15"/>
    <p:sldId id="621" r:id="rId16"/>
    <p:sldId id="622" r:id="rId17"/>
    <p:sldId id="626" r:id="rId18"/>
    <p:sldId id="663" r:id="rId19"/>
    <p:sldId id="664" r:id="rId20"/>
    <p:sldId id="627" r:id="rId21"/>
    <p:sldId id="645" r:id="rId22"/>
    <p:sldId id="646" r:id="rId23"/>
    <p:sldId id="647" r:id="rId24"/>
    <p:sldId id="648" r:id="rId25"/>
    <p:sldId id="649" r:id="rId26"/>
    <p:sldId id="654" r:id="rId27"/>
    <p:sldId id="655" r:id="rId28"/>
    <p:sldId id="656" r:id="rId29"/>
    <p:sldId id="657" r:id="rId30"/>
    <p:sldId id="650" r:id="rId31"/>
    <p:sldId id="651" r:id="rId32"/>
    <p:sldId id="640" r:id="rId33"/>
    <p:sldId id="641" r:id="rId34"/>
    <p:sldId id="642" r:id="rId35"/>
    <p:sldId id="643" r:id="rId36"/>
    <p:sldId id="644" r:id="rId37"/>
    <p:sldId id="652" r:id="rId38"/>
    <p:sldId id="633" r:id="rId39"/>
    <p:sldId id="634" r:id="rId40"/>
    <p:sldId id="635" r:id="rId41"/>
    <p:sldId id="636" r:id="rId42"/>
    <p:sldId id="637" r:id="rId43"/>
    <p:sldId id="653" r:id="rId44"/>
    <p:sldId id="658" r:id="rId45"/>
    <p:sldId id="659" r:id="rId46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9900"/>
    <a:srgbClr val="0000FF"/>
    <a:srgbClr val="FF0000"/>
    <a:srgbClr val="FF33CC"/>
    <a:srgbClr val="FF3300"/>
    <a:srgbClr val="355A2C"/>
    <a:srgbClr val="4D844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0" autoAdjust="0"/>
    <p:restoredTop sz="96724" autoAdjust="0"/>
  </p:normalViewPr>
  <p:slideViewPr>
    <p:cSldViewPr>
      <p:cViewPr>
        <p:scale>
          <a:sx n="100" d="100"/>
          <a:sy n="100" d="100"/>
        </p:scale>
        <p:origin x="-1422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8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8A161-D1EA-4388-AAE5-398A10DD85F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415C14C-D226-46B6-B9CC-20C38D81D3F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VD</a:t>
          </a:r>
          <a:endParaRPr lang="en-US" dirty="0"/>
        </a:p>
      </dgm:t>
    </dgm:pt>
    <dgm:pt modelId="{1AB4A3EA-1AFF-4603-850A-A77FAD446E03}" type="parTrans" cxnId="{CFDA8A78-9FD6-4AA9-831E-9796EB8E9914}">
      <dgm:prSet/>
      <dgm:spPr/>
      <dgm:t>
        <a:bodyPr/>
        <a:lstStyle/>
        <a:p>
          <a:endParaRPr lang="en-US"/>
        </a:p>
      </dgm:t>
    </dgm:pt>
    <dgm:pt modelId="{5819B419-9292-4965-8A81-C07CC4870A71}" type="sibTrans" cxnId="{CFDA8A78-9FD6-4AA9-831E-9796EB8E9914}">
      <dgm:prSet/>
      <dgm:spPr/>
      <dgm:t>
        <a:bodyPr/>
        <a:lstStyle/>
        <a:p>
          <a:endParaRPr lang="en-US"/>
        </a:p>
      </dgm:t>
    </dgm:pt>
    <dgm:pt modelId="{343584CE-0789-44E3-B3D9-93DB00162FAC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MD</a:t>
          </a:r>
          <a:endParaRPr lang="en-US" dirty="0"/>
        </a:p>
      </dgm:t>
    </dgm:pt>
    <dgm:pt modelId="{CBEB7C6C-01BD-41B4-BBE5-7362541DDF9E}" type="parTrans" cxnId="{207CF3A8-2032-4BB4-A94F-9026E13BAE6F}">
      <dgm:prSet/>
      <dgm:spPr/>
      <dgm:t>
        <a:bodyPr/>
        <a:lstStyle/>
        <a:p>
          <a:endParaRPr lang="en-US"/>
        </a:p>
      </dgm:t>
    </dgm:pt>
    <dgm:pt modelId="{369FB63F-EF69-4DE9-AFC0-2DDA59438CAB}" type="sibTrans" cxnId="{207CF3A8-2032-4BB4-A94F-9026E13BAE6F}">
      <dgm:prSet/>
      <dgm:spPr/>
      <dgm:t>
        <a:bodyPr/>
        <a:lstStyle/>
        <a:p>
          <a:endParaRPr lang="en-US"/>
        </a:p>
      </dgm:t>
    </dgm:pt>
    <dgm:pt modelId="{28554658-9DBB-46C9-A66B-0CB10A23FBD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RD</a:t>
          </a:r>
          <a:endParaRPr lang="en-US" dirty="0"/>
        </a:p>
      </dgm:t>
    </dgm:pt>
    <dgm:pt modelId="{71C9E961-30E5-46D0-9774-4A7E75ACA1AA}" type="parTrans" cxnId="{A7451A12-65A2-48AD-A21C-800A9712EA60}">
      <dgm:prSet/>
      <dgm:spPr/>
      <dgm:t>
        <a:bodyPr/>
        <a:lstStyle/>
        <a:p>
          <a:endParaRPr lang="en-US"/>
        </a:p>
      </dgm:t>
    </dgm:pt>
    <dgm:pt modelId="{1EFDD92A-6EA3-4308-A8C9-0828724283AC}" type="sibTrans" cxnId="{A7451A12-65A2-48AD-A21C-800A9712EA60}">
      <dgm:prSet/>
      <dgm:spPr/>
      <dgm:t>
        <a:bodyPr/>
        <a:lstStyle/>
        <a:p>
          <a:endParaRPr lang="en-US"/>
        </a:p>
      </dgm:t>
    </dgm:pt>
    <dgm:pt modelId="{456CCA5B-20F2-4FF1-90F2-8DDE1DD97079}" type="pres">
      <dgm:prSet presAssocID="{DC98A161-D1EA-4388-AAE5-398A10DD85F2}" presName="CompostProcess" presStyleCnt="0">
        <dgm:presLayoutVars>
          <dgm:dir/>
          <dgm:resizeHandles val="exact"/>
        </dgm:presLayoutVars>
      </dgm:prSet>
      <dgm:spPr/>
    </dgm:pt>
    <dgm:pt modelId="{767F4A24-1029-4ECD-A78E-0ED43C1D6A76}" type="pres">
      <dgm:prSet presAssocID="{DC98A161-D1EA-4388-AAE5-398A10DD85F2}" presName="arrow" presStyleLbl="bgShp" presStyleIdx="0" presStyleCnt="1"/>
      <dgm:spPr/>
    </dgm:pt>
    <dgm:pt modelId="{25413806-EF66-48BD-BA41-0B69D79E4ECF}" type="pres">
      <dgm:prSet presAssocID="{DC98A161-D1EA-4388-AAE5-398A10DD85F2}" presName="linearProcess" presStyleCnt="0"/>
      <dgm:spPr/>
    </dgm:pt>
    <dgm:pt modelId="{851EEADE-17AB-440F-8575-BD127C26C10A}" type="pres">
      <dgm:prSet presAssocID="{D415C14C-D226-46B6-B9CC-20C38D81D3F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EF897-C1B4-4E5B-BFE9-09788C12653F}" type="pres">
      <dgm:prSet presAssocID="{5819B419-9292-4965-8A81-C07CC4870A71}" presName="sibTrans" presStyleCnt="0"/>
      <dgm:spPr/>
    </dgm:pt>
    <dgm:pt modelId="{13037673-8F79-4EFE-A6FA-61714714C6B2}" type="pres">
      <dgm:prSet presAssocID="{343584CE-0789-44E3-B3D9-93DB00162F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14C2C-C723-41D1-B0F0-1F29FF7233A2}" type="pres">
      <dgm:prSet presAssocID="{369FB63F-EF69-4DE9-AFC0-2DDA59438CAB}" presName="sibTrans" presStyleCnt="0"/>
      <dgm:spPr/>
    </dgm:pt>
    <dgm:pt modelId="{DB4F83C7-ADED-44F6-898B-626EA50B8951}" type="pres">
      <dgm:prSet presAssocID="{28554658-9DBB-46C9-A66B-0CB10A23FBD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A150DE-95C8-4FF1-BAA9-CD04541557F9}" type="presOf" srcId="{343584CE-0789-44E3-B3D9-93DB00162FAC}" destId="{13037673-8F79-4EFE-A6FA-61714714C6B2}" srcOrd="0" destOrd="0" presId="urn:microsoft.com/office/officeart/2005/8/layout/hProcess9"/>
    <dgm:cxn modelId="{207CF3A8-2032-4BB4-A94F-9026E13BAE6F}" srcId="{DC98A161-D1EA-4388-AAE5-398A10DD85F2}" destId="{343584CE-0789-44E3-B3D9-93DB00162FAC}" srcOrd="1" destOrd="0" parTransId="{CBEB7C6C-01BD-41B4-BBE5-7362541DDF9E}" sibTransId="{369FB63F-EF69-4DE9-AFC0-2DDA59438CAB}"/>
    <dgm:cxn modelId="{A7451A12-65A2-48AD-A21C-800A9712EA60}" srcId="{DC98A161-D1EA-4388-AAE5-398A10DD85F2}" destId="{28554658-9DBB-46C9-A66B-0CB10A23FBD4}" srcOrd="2" destOrd="0" parTransId="{71C9E961-30E5-46D0-9774-4A7E75ACA1AA}" sibTransId="{1EFDD92A-6EA3-4308-A8C9-0828724283AC}"/>
    <dgm:cxn modelId="{1AEA12CA-2F37-4F0C-91F7-9CC8764E2E0F}" type="presOf" srcId="{DC98A161-D1EA-4388-AAE5-398A10DD85F2}" destId="{456CCA5B-20F2-4FF1-90F2-8DDE1DD97079}" srcOrd="0" destOrd="0" presId="urn:microsoft.com/office/officeart/2005/8/layout/hProcess9"/>
    <dgm:cxn modelId="{6080325F-7999-40D2-B90A-E5BF10C15DF0}" type="presOf" srcId="{D415C14C-D226-46B6-B9CC-20C38D81D3F1}" destId="{851EEADE-17AB-440F-8575-BD127C26C10A}" srcOrd="0" destOrd="0" presId="urn:microsoft.com/office/officeart/2005/8/layout/hProcess9"/>
    <dgm:cxn modelId="{CFDA8A78-9FD6-4AA9-831E-9796EB8E9914}" srcId="{DC98A161-D1EA-4388-AAE5-398A10DD85F2}" destId="{D415C14C-D226-46B6-B9CC-20C38D81D3F1}" srcOrd="0" destOrd="0" parTransId="{1AB4A3EA-1AFF-4603-850A-A77FAD446E03}" sibTransId="{5819B419-9292-4965-8A81-C07CC4870A71}"/>
    <dgm:cxn modelId="{432D3341-0A14-44B1-A7AB-EA6A532698B8}" type="presOf" srcId="{28554658-9DBB-46C9-A66B-0CB10A23FBD4}" destId="{DB4F83C7-ADED-44F6-898B-626EA50B8951}" srcOrd="0" destOrd="0" presId="urn:microsoft.com/office/officeart/2005/8/layout/hProcess9"/>
    <dgm:cxn modelId="{56938782-5808-41CE-8AFB-14A2FB21254E}" type="presParOf" srcId="{456CCA5B-20F2-4FF1-90F2-8DDE1DD97079}" destId="{767F4A24-1029-4ECD-A78E-0ED43C1D6A76}" srcOrd="0" destOrd="0" presId="urn:microsoft.com/office/officeart/2005/8/layout/hProcess9"/>
    <dgm:cxn modelId="{4A79255E-10EC-4D52-97F5-56F6EEEE0730}" type="presParOf" srcId="{456CCA5B-20F2-4FF1-90F2-8DDE1DD97079}" destId="{25413806-EF66-48BD-BA41-0B69D79E4ECF}" srcOrd="1" destOrd="0" presId="urn:microsoft.com/office/officeart/2005/8/layout/hProcess9"/>
    <dgm:cxn modelId="{CC1B3128-C93F-4638-9086-5C209574D6DD}" type="presParOf" srcId="{25413806-EF66-48BD-BA41-0B69D79E4ECF}" destId="{851EEADE-17AB-440F-8575-BD127C26C10A}" srcOrd="0" destOrd="0" presId="urn:microsoft.com/office/officeart/2005/8/layout/hProcess9"/>
    <dgm:cxn modelId="{D288C40C-DBAF-4DE9-AE88-062C56C92476}" type="presParOf" srcId="{25413806-EF66-48BD-BA41-0B69D79E4ECF}" destId="{555EF897-C1B4-4E5B-BFE9-09788C12653F}" srcOrd="1" destOrd="0" presId="urn:microsoft.com/office/officeart/2005/8/layout/hProcess9"/>
    <dgm:cxn modelId="{A3257EE1-E66E-4442-8286-A2A8C2272595}" type="presParOf" srcId="{25413806-EF66-48BD-BA41-0B69D79E4ECF}" destId="{13037673-8F79-4EFE-A6FA-61714714C6B2}" srcOrd="2" destOrd="0" presId="urn:microsoft.com/office/officeart/2005/8/layout/hProcess9"/>
    <dgm:cxn modelId="{F929BDB9-9D3D-4538-9C73-0BD5B7A578E7}" type="presParOf" srcId="{25413806-EF66-48BD-BA41-0B69D79E4ECF}" destId="{75614C2C-C723-41D1-B0F0-1F29FF7233A2}" srcOrd="3" destOrd="0" presId="urn:microsoft.com/office/officeart/2005/8/layout/hProcess9"/>
    <dgm:cxn modelId="{F6D6BDC2-BA36-4EFF-A6AD-C044E585045B}" type="presParOf" srcId="{25413806-EF66-48BD-BA41-0B69D79E4ECF}" destId="{DB4F83C7-ADED-44F6-898B-626EA50B895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7F4A24-1029-4ECD-A78E-0ED43C1D6A76}">
      <dsp:nvSpPr>
        <dsp:cNvPr id="0" name=""/>
        <dsp:cNvSpPr/>
      </dsp:nvSpPr>
      <dsp:spPr>
        <a:xfrm>
          <a:off x="554354" y="0"/>
          <a:ext cx="628269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EEADE-17AB-440F-8575-BD127C26C10A}">
      <dsp:nvSpPr>
        <dsp:cNvPr id="0" name=""/>
        <dsp:cNvSpPr/>
      </dsp:nvSpPr>
      <dsp:spPr>
        <a:xfrm>
          <a:off x="0" y="1357788"/>
          <a:ext cx="2217420" cy="1810385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VD</a:t>
          </a:r>
          <a:endParaRPr lang="en-US" sz="6500" kern="1200" dirty="0"/>
        </a:p>
      </dsp:txBody>
      <dsp:txXfrm>
        <a:off x="0" y="1357788"/>
        <a:ext cx="2217420" cy="1810385"/>
      </dsp:txXfrm>
    </dsp:sp>
    <dsp:sp modelId="{13037673-8F79-4EFE-A6FA-61714714C6B2}">
      <dsp:nvSpPr>
        <dsp:cNvPr id="0" name=""/>
        <dsp:cNvSpPr/>
      </dsp:nvSpPr>
      <dsp:spPr>
        <a:xfrm>
          <a:off x="2586990" y="1357788"/>
          <a:ext cx="2217420" cy="181038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MD</a:t>
          </a:r>
          <a:endParaRPr lang="en-US" sz="6500" kern="1200" dirty="0"/>
        </a:p>
      </dsp:txBody>
      <dsp:txXfrm>
        <a:off x="2586990" y="1357788"/>
        <a:ext cx="2217420" cy="1810385"/>
      </dsp:txXfrm>
    </dsp:sp>
    <dsp:sp modelId="{DB4F83C7-ADED-44F6-898B-626EA50B8951}">
      <dsp:nvSpPr>
        <dsp:cNvPr id="0" name=""/>
        <dsp:cNvSpPr/>
      </dsp:nvSpPr>
      <dsp:spPr>
        <a:xfrm>
          <a:off x="5173980" y="1357788"/>
          <a:ext cx="2217420" cy="1810385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RD</a:t>
          </a:r>
          <a:endParaRPr lang="en-US" sz="6500" kern="1200" dirty="0"/>
        </a:p>
      </dsp:txBody>
      <dsp:txXfrm>
        <a:off x="5173980" y="1357788"/>
        <a:ext cx="2217420" cy="1810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2011" cy="46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507" y="0"/>
            <a:ext cx="3012011" cy="46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8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2906"/>
            <a:ext cx="3012011" cy="46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8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507" y="8772906"/>
            <a:ext cx="3012011" cy="46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77C9EE-48C2-4007-A6CD-CA21D075666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2011" cy="46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5" tIns="46522" rIns="93045" bIns="46522" numCol="1" anchor="t" anchorCtr="0" compatLnSpc="1">
            <a:prstTxWarp prst="textNoShape">
              <a:avLst/>
            </a:prstTxWarp>
          </a:bodyPr>
          <a:lstStyle>
            <a:lvl1pPr defTabSz="930702"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507" y="0"/>
            <a:ext cx="3012011" cy="46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5" tIns="46522" rIns="93045" bIns="46522" numCol="1" anchor="t" anchorCtr="0" compatLnSpc="1">
            <a:prstTxWarp prst="textNoShape">
              <a:avLst/>
            </a:prstTxWarp>
          </a:bodyPr>
          <a:lstStyle>
            <a:lvl1pPr algn="r" defTabSz="930702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3738"/>
            <a:ext cx="4614862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1" y="4387256"/>
            <a:ext cx="5559436" cy="415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5" tIns="46522" rIns="93045" bIns="46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2906"/>
            <a:ext cx="3012011" cy="46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5" tIns="46522" rIns="93045" bIns="46522" numCol="1" anchor="b" anchorCtr="0" compatLnSpc="1">
            <a:prstTxWarp prst="textNoShape">
              <a:avLst/>
            </a:prstTxWarp>
          </a:bodyPr>
          <a:lstStyle>
            <a:lvl1pPr defTabSz="930702"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507" y="8772906"/>
            <a:ext cx="3012011" cy="46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5" tIns="46522" rIns="93045" bIns="46522" numCol="1" anchor="b" anchorCtr="0" compatLnSpc="1">
            <a:prstTxWarp prst="textNoShape">
              <a:avLst/>
            </a:prstTxWarp>
          </a:bodyPr>
          <a:lstStyle>
            <a:lvl1pPr algn="r" defTabSz="930702">
              <a:defRPr sz="1200"/>
            </a:lvl1pPr>
          </a:lstStyle>
          <a:p>
            <a:fld id="{F4DD56BF-685A-4BA2-9969-DAE070761DC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801EDD-D2C6-4508-A536-4935743B6553}" type="slidenum">
              <a:rPr lang="en-US"/>
              <a:pPr/>
              <a:t>1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92F28F-91BA-41C8-A7CA-081700C9760F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5862D5-C964-4EFD-AD2C-AFB6837042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5862D5-C964-4EFD-AD2C-AFB68370422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A8673B-088E-4CDB-ABB4-61BB9295FD6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5862D5-C964-4EFD-AD2C-AFB6837042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602DF-6311-48C1-B97F-7494BDDC60AD}" type="slidenum">
              <a:rPr lang="en-US" smtClean="0"/>
              <a:pPr/>
              <a:t>37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2838" y="731838"/>
            <a:ext cx="4618037" cy="34639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F2396-EEAE-4360-8EA8-F0EF8283F01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880"/>
            <a:fld id="{C6CE973A-6930-4D3D-BA1D-301EFC45BE42}" type="slidenum">
              <a:rPr lang="en-US" smtClean="0"/>
              <a:pPr defTabSz="923880"/>
              <a:t>44</a:t>
            </a:fld>
            <a:endParaRPr 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Rectangle 26"/>
          <p:cNvSpPr>
            <a:spLocks noChangeArrowheads="1"/>
          </p:cNvSpPr>
          <p:nvPr userDrawn="1"/>
        </p:nvSpPr>
        <p:spPr bwMode="auto">
          <a:xfrm>
            <a:off x="0" y="2971800"/>
            <a:ext cx="9144000" cy="12954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6200" y="3810000"/>
            <a:ext cx="46482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3733800"/>
            <a:ext cx="48006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66F86C-202E-4F35-9CF9-3E658EE63B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43ACD0F-7BF3-4541-BBF6-3BCCD73D61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B46C8C-514E-4FB8-AD36-9C05390CFD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611C64-0BD5-485C-9715-631DF6832C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9258A3-CBDB-47A2-87E3-BCA9EF69E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48920C9-CAE9-4AA5-8ADF-3A97F177FF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08BDCD-C118-4652-8308-6778802F70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CE4960-7E23-42C6-990A-99A0BAA259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93131CB-068A-443E-8712-EE0C5A2875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0"/>
            <a:ext cx="18478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0"/>
            <a:ext cx="53911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52988E-97ED-43E2-897C-A2873B4C8B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>
            <a:lvl1pPr>
              <a:defRPr/>
            </a:lvl1pPr>
          </a:lstStyle>
          <a:p>
            <a:fld id="{E9D9D899-5192-438E-90B5-3CD4DC9309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>
            <a:lvl1pPr>
              <a:defRPr/>
            </a:lvl1pPr>
          </a:lstStyle>
          <a:p>
            <a:fld id="{D5DC2C0F-314C-4E19-AC0C-C4B73C16A1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95400" y="0"/>
            <a:ext cx="7391400" cy="612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>
            <a:lvl1pPr>
              <a:defRPr/>
            </a:lvl1pPr>
          </a:lstStyle>
          <a:p>
            <a:fld id="{FB49FEFD-0A43-4998-9C87-2E02729C9A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457950"/>
            <a:ext cx="381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47AD7D-1059-4BD0-B40C-3026BC41096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7" name="Picture 13" descr="logoCM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29600" y="82550"/>
            <a:ext cx="919163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0" y="1371600"/>
            <a:ext cx="1143000" cy="54864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143000" y="1219200"/>
            <a:ext cx="0" cy="563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12192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1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24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sym typeface="Wingdings" pitchFamily="2" charset="2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95400" y="2209800"/>
            <a:ext cx="7467600" cy="1447800"/>
          </a:xfrm>
          <a:noFill/>
          <a:ln/>
        </p:spPr>
        <p:txBody>
          <a:bodyPr/>
          <a:lstStyle/>
          <a:p>
            <a:pPr algn="ctr"/>
            <a:r>
              <a:rPr lang="en-US" sz="2400" dirty="0"/>
              <a:t>                   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2013 SALGBA Regional Conference</a:t>
            </a:r>
            <a:br>
              <a:rPr lang="en-US" sz="2400" dirty="0" smtClean="0"/>
            </a:br>
            <a:r>
              <a:rPr lang="en-US" sz="2400" dirty="0" smtClean="0"/>
              <a:t>Change in GASB Liability Rules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51054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Alisa Bennett</a:t>
            </a:r>
          </a:p>
          <a:p>
            <a:r>
              <a:rPr lang="en-US" dirty="0" smtClean="0"/>
              <a:t>Cavanaugh Macdonald Consulting</a:t>
            </a:r>
          </a:p>
          <a:p>
            <a:r>
              <a:rPr lang="en-US" dirty="0" smtClean="0"/>
              <a:t>September 9, 2013</a:t>
            </a:r>
            <a:endParaRPr lang="en-US" dirty="0"/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are there GASB standards?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00600"/>
          </a:xfrm>
        </p:spPr>
        <p:txBody>
          <a:bodyPr/>
          <a:lstStyle/>
          <a:p>
            <a:r>
              <a:rPr lang="en-US" sz="2000" dirty="0" smtClean="0"/>
              <a:t>Ultimately, the Governmental Accounting Standards Board is concerned with how state and local governments present accounting and financial information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Reasons behind GASB changes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Improve consistency and transparency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Enhance decision usefulness of pension information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Assist users in evaluating accountability and inter-period equity related to pensions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GASB’s authority extends only to accounting and financial reporting, </a:t>
            </a:r>
            <a:r>
              <a:rPr lang="en-US" sz="2000" u="sng" dirty="0" smtClean="0"/>
              <a:t>not to funding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Underlying Principles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006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Pensions are part of the exchange between employees and employers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pension plan is primarily responsible for paying pension benefits to the extent the plan has sufficient assets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employer is primarily responsible for paying benefits to the extent the plan does not have sufficient assets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GASB Effective Dates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Statements issued last summer with effective date for plans for years beginning after June 15, 2013 and for employers for fiscal years beginning after June 15, 2014.</a:t>
            </a:r>
          </a:p>
          <a:p>
            <a:endParaRPr lang="en-US" dirty="0" smtClean="0"/>
          </a:p>
          <a:p>
            <a:r>
              <a:rPr lang="en-US" dirty="0" smtClean="0"/>
              <a:t>Implementation Guides issued in June 2013 for Statement 67 and expected in January 2014 for Statement 68.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1247775" y="1671637"/>
            <a:ext cx="1502014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b="1" dirty="0">
                <a:solidFill>
                  <a:schemeClr val="bg2"/>
                </a:solidFill>
                <a:latin typeface="Arial" pitchFamily="34" charset="0"/>
              </a:rPr>
              <a:t>  </a:t>
            </a:r>
            <a:r>
              <a:rPr lang="en-US" sz="1900" b="1" dirty="0">
                <a:latin typeface="Arial" pitchFamily="34" charset="0"/>
              </a:rPr>
              <a:t>Statement</a:t>
            </a: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289425" y="1670050"/>
            <a:ext cx="1243930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b="1" dirty="0">
                <a:latin typeface="Arial" pitchFamily="34" charset="0"/>
              </a:rPr>
              <a:t>Standard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1468437" y="2352675"/>
            <a:ext cx="1558119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latin typeface="Arial" pitchFamily="34" charset="0"/>
              </a:rPr>
              <a:t>   </a:t>
            </a:r>
            <a:r>
              <a:rPr lang="en-US" sz="1900" dirty="0" smtClean="0">
                <a:latin typeface="Arial" pitchFamily="34" charset="0"/>
              </a:rPr>
              <a:t>67 (old 25)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3276599" y="2351087"/>
            <a:ext cx="3913137" cy="67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1900" dirty="0" smtClean="0">
                <a:latin typeface="Arial" pitchFamily="34" charset="0"/>
              </a:rPr>
              <a:t>Financial </a:t>
            </a:r>
            <a:r>
              <a:rPr lang="en-US" sz="1900" dirty="0">
                <a:latin typeface="Arial" pitchFamily="34" charset="0"/>
              </a:rPr>
              <a:t>Reporting for </a:t>
            </a:r>
            <a:r>
              <a:rPr lang="en-US" sz="1900" dirty="0" smtClean="0">
                <a:latin typeface="Arial" pitchFamily="34" charset="0"/>
              </a:rPr>
              <a:t>Pension </a:t>
            </a:r>
            <a:r>
              <a:rPr lang="en-US" sz="1900" dirty="0">
                <a:latin typeface="Arial" pitchFamily="34" charset="0"/>
              </a:rPr>
              <a:t>Plans</a:t>
            </a:r>
          </a:p>
        </p:txBody>
      </p:sp>
      <p:sp>
        <p:nvSpPr>
          <p:cNvPr id="155654" name="Rectangle 6"/>
          <p:cNvSpPr>
            <a:spLocks noChangeArrowheads="1"/>
          </p:cNvSpPr>
          <p:nvPr/>
        </p:nvSpPr>
        <p:spPr bwMode="auto">
          <a:xfrm>
            <a:off x="1692275" y="2655887"/>
            <a:ext cx="452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solidFill>
                  <a:schemeClr val="bg2"/>
                </a:solidFill>
                <a:latin typeface="Arial" pitchFamily="34" charset="0"/>
              </a:rPr>
              <a:t>    </a:t>
            </a:r>
          </a:p>
        </p:txBody>
      </p:sp>
      <p:sp>
        <p:nvSpPr>
          <p:cNvPr id="155659" name="Rectangle 11"/>
          <p:cNvSpPr>
            <a:spLocks noChangeArrowheads="1"/>
          </p:cNvSpPr>
          <p:nvPr/>
        </p:nvSpPr>
        <p:spPr bwMode="auto">
          <a:xfrm>
            <a:off x="1509712" y="3322637"/>
            <a:ext cx="1558119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solidFill>
                  <a:schemeClr val="bg2"/>
                </a:solidFill>
                <a:latin typeface="Arial" pitchFamily="34" charset="0"/>
              </a:rPr>
              <a:t>   </a:t>
            </a:r>
            <a:r>
              <a:rPr lang="en-US" sz="1900" dirty="0" smtClean="0">
                <a:latin typeface="Arial" pitchFamily="34" charset="0"/>
              </a:rPr>
              <a:t>68 (old 27)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60" name="Rectangle 12"/>
          <p:cNvSpPr>
            <a:spLocks noChangeArrowheads="1"/>
          </p:cNvSpPr>
          <p:nvPr/>
        </p:nvSpPr>
        <p:spPr bwMode="auto">
          <a:xfrm>
            <a:off x="3200400" y="3322637"/>
            <a:ext cx="5619313" cy="67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1900" dirty="0">
                <a:latin typeface="Arial" pitchFamily="34" charset="0"/>
              </a:rPr>
              <a:t>Accounting </a:t>
            </a:r>
            <a:r>
              <a:rPr lang="en-US" sz="1900" dirty="0" smtClean="0">
                <a:latin typeface="Arial" pitchFamily="34" charset="0"/>
              </a:rPr>
              <a:t>and Financial Reporting for Pensions 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62" name="Rectangle 14"/>
          <p:cNvSpPr>
            <a:spLocks noChangeArrowheads="1"/>
          </p:cNvSpPr>
          <p:nvPr/>
        </p:nvSpPr>
        <p:spPr bwMode="auto">
          <a:xfrm>
            <a:off x="1295400" y="152400"/>
            <a:ext cx="6584944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</a:rPr>
              <a:t>Governmental Accountin</a:t>
            </a:r>
            <a:r>
              <a:rPr lang="en-US" sz="2400" dirty="0" smtClean="0">
                <a:latin typeface="Arial" pitchFamily="34" charset="0"/>
              </a:rPr>
              <a:t>g</a:t>
            </a:r>
            <a:r>
              <a:rPr lang="en-US" sz="2400" b="1" dirty="0" smtClean="0">
                <a:latin typeface="Arial" pitchFamily="34" charset="0"/>
              </a:rPr>
              <a:t> Standards Board</a:t>
            </a:r>
          </a:p>
          <a:p>
            <a:pPr algn="ctr"/>
            <a:r>
              <a:rPr lang="en-US" sz="2400" dirty="0" smtClean="0">
                <a:latin typeface="Arial" pitchFamily="34" charset="0"/>
              </a:rPr>
              <a:t>Revised Statements 25 and 27</a:t>
            </a:r>
            <a:endParaRPr lang="en-US" sz="2400" b="1" dirty="0">
              <a:latin typeface="Arial" pitchFamily="34" charset="0"/>
            </a:endParaRPr>
          </a:p>
        </p:txBody>
      </p:sp>
      <p:sp>
        <p:nvSpPr>
          <p:cNvPr id="155664" name="Line 16"/>
          <p:cNvSpPr>
            <a:spLocks noChangeShapeType="1"/>
          </p:cNvSpPr>
          <p:nvPr/>
        </p:nvSpPr>
        <p:spPr bwMode="auto">
          <a:xfrm>
            <a:off x="1335087" y="2093912"/>
            <a:ext cx="7186613" cy="0"/>
          </a:xfrm>
          <a:prstGeom prst="line">
            <a:avLst/>
          </a:prstGeom>
          <a:noFill/>
          <a:ln w="12700">
            <a:solidFill>
              <a:srgbClr val="DC813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Statements 67 (old 25)</a:t>
            </a:r>
            <a:br>
              <a:rPr lang="en-US" dirty="0" smtClean="0"/>
            </a:br>
            <a:r>
              <a:rPr lang="en-US" dirty="0" smtClean="0"/>
              <a:t>and 68 (old 27)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Divorce accounting and funding.</a:t>
            </a:r>
          </a:p>
          <a:p>
            <a:endParaRPr lang="en-US" sz="1600" dirty="0" smtClean="0"/>
          </a:p>
          <a:p>
            <a:r>
              <a:rPr lang="en-US" sz="1600" dirty="0" smtClean="0"/>
              <a:t>Net Pension Liability (NPL) moves to balance sheet of employers.  NPL is: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Actuarial accrued liability (referred to in statements as Total Pension Liability or TPL) based on Entry Age Normal funding method, less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Plan’s Fiduciary Net Position (market value of assets).</a:t>
            </a:r>
          </a:p>
          <a:p>
            <a:pPr lvl="1">
              <a:buFont typeface="Wingdings" pitchFamily="2" charset="2"/>
              <a:buChar char="v"/>
            </a:pPr>
            <a:endParaRPr lang="en-US" sz="1600" dirty="0" smtClean="0"/>
          </a:p>
          <a:p>
            <a:r>
              <a:rPr lang="en-US" sz="1600" dirty="0" smtClean="0"/>
              <a:t>Annual pension expense (PE) or pension income (!) with no direct relationship to actuarially determined contributions.  PE is: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EAN normal cost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Interest on the NPL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Immediate recognition of changes in active and inactive liability due to plan amendments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Deferred recognition (over average remaining service life) of changes in active and inactive liability due to assumption changes and actual experience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Deferred recognition of investment gains and losses over five years.</a:t>
            </a:r>
          </a:p>
          <a:p>
            <a:endParaRPr lang="en-US" sz="1600" dirty="0" smtClean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Average Remaining Service Life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For active employees this is the average time left in years from the valuation date to the expected termination date of the employee.</a:t>
            </a:r>
          </a:p>
          <a:p>
            <a:r>
              <a:rPr lang="en-US" sz="1600" dirty="0" smtClean="0"/>
              <a:t>The average varies depending on the demographics of the group and the retirement eligibility of the plan.</a:t>
            </a:r>
          </a:p>
          <a:p>
            <a:r>
              <a:rPr lang="en-US" sz="1600" dirty="0" smtClean="0"/>
              <a:t>For general employees an average of 7-10 years is likely.  For police/fire groups it may likely be 7-14 years.  Both are dependent on retirement eligibility and demographics.</a:t>
            </a:r>
          </a:p>
          <a:p>
            <a:r>
              <a:rPr lang="en-US" sz="1600" dirty="0" smtClean="0"/>
              <a:t>The twist from GASB is that the average must include the expected service life of the retirees, which is arguably zero.</a:t>
            </a:r>
          </a:p>
          <a:p>
            <a:r>
              <a:rPr lang="en-US" sz="1600" dirty="0" smtClean="0"/>
              <a:t>So if a plan has a retiree population equal to its active population, the average remaining service life used in developing PE will be half the active number. </a:t>
            </a:r>
          </a:p>
          <a:p>
            <a:r>
              <a:rPr lang="en-US" sz="1600" dirty="0" smtClean="0"/>
              <a:t>This will result in very rapid recognition of experience gains and losses as well as liability changes due to revised assumptions.</a:t>
            </a:r>
            <a:endParaRPr lang="en-US" sz="16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Revised Statements </a:t>
            </a:r>
            <a:r>
              <a:rPr lang="en-US" dirty="0" smtClean="0"/>
              <a:t>67</a:t>
            </a:r>
            <a:r>
              <a:rPr lang="en-US" b="1" dirty="0" smtClean="0"/>
              <a:t> (old 25)</a:t>
            </a:r>
            <a:br>
              <a:rPr lang="en-US" b="1" dirty="0" smtClean="0"/>
            </a:br>
            <a:r>
              <a:rPr lang="en-US" b="1" dirty="0" smtClean="0"/>
              <a:t>and </a:t>
            </a:r>
            <a:r>
              <a:rPr lang="en-US" dirty="0" smtClean="0"/>
              <a:t>68</a:t>
            </a:r>
            <a:r>
              <a:rPr lang="en-US" b="1" dirty="0" smtClean="0"/>
              <a:t> (old 27)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Deferred Inflows and Outflows (DI/O) created.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Accounts that hold the unrecognized changes in NPL.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Separate line item not included in assets or liabilities but shown on the face of the balance sheet.</a:t>
            </a:r>
          </a:p>
          <a:p>
            <a:r>
              <a:rPr lang="en-US" sz="1600" u="sng" dirty="0" smtClean="0"/>
              <a:t>Extensive</a:t>
            </a:r>
            <a:r>
              <a:rPr lang="en-US" sz="1600" dirty="0" smtClean="0"/>
              <a:t> footnote disclosure and supplementary information required.  For example (10 year schedules are built prospectively with the exception of the ADEC schedule):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10 year schedule of changes in NPL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10 year schedule of TPL, Fiduciary Net Position (FNP) and NPL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10 year schedule of, if calculated,  Actuarially Determined Employer Contributions (ADEC) and actual employer contributions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10 year schedule of money-weighted actual rates of return net of investment expenses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Method used to determine the long-term investment return rate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Real rates of return by asset class and whether they are arithmetic or geometric returns.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NPL at +/- 1% of interest rate used for expense and liability determination.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Assumed Investment Return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Based on long-term expected return of assets held in trust unless fund is expected to be depleted before all benefit payments are made.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Long Term ROR is net of investment expenses but gross of administrative expenses (administrative expenses will be included in the asset projection as an additional cash outflow item).</a:t>
            </a:r>
          </a:p>
          <a:p>
            <a:pPr lvl="1">
              <a:buFont typeface="Wingdings" pitchFamily="2" charset="2"/>
              <a:buChar char="v"/>
            </a:pPr>
            <a:endParaRPr lang="en-US" sz="1800" dirty="0" smtClean="0"/>
          </a:p>
          <a:p>
            <a:r>
              <a:rPr lang="en-US" sz="1800" dirty="0" smtClean="0"/>
              <a:t>If fund is expected to be depleted before all benefit payments are made then a blended single rate that is the equivalent of the long-term rate while assets are available and a municipal bond index for the remaining period.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Municipal bond index is general obligation non-taxable 20 year bonds with AA/</a:t>
            </a:r>
            <a:r>
              <a:rPr lang="en-US" sz="1800" dirty="0" err="1" smtClean="0"/>
              <a:t>Aa</a:t>
            </a:r>
            <a:r>
              <a:rPr lang="en-US" sz="1800" dirty="0" smtClean="0"/>
              <a:t> or higher rating.</a:t>
            </a:r>
            <a:endParaRPr lang="en-US" sz="18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Projecting Assets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In determining whether a single equivalent rate must be calculated assets need to be projected into the future.</a:t>
            </a:r>
          </a:p>
          <a:p>
            <a:r>
              <a:rPr lang="en-US" sz="1600" dirty="0" smtClean="0"/>
              <a:t>Project benefit payments for the closed group of plan participants as of the VD.</a:t>
            </a:r>
          </a:p>
          <a:p>
            <a:r>
              <a:rPr lang="en-US" sz="1600" dirty="0" smtClean="0"/>
              <a:t>For employer contributions two conditions are checked: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Contributions set statutorily or contractually?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Contributions subject to </a:t>
            </a:r>
            <a:r>
              <a:rPr lang="en-US" sz="1600" u="sng" dirty="0" smtClean="0"/>
              <a:t>formal</a:t>
            </a:r>
            <a:r>
              <a:rPr lang="en-US" sz="1600" dirty="0" smtClean="0"/>
              <a:t>, </a:t>
            </a:r>
            <a:r>
              <a:rPr lang="en-US" sz="1600" u="sng" dirty="0" smtClean="0"/>
              <a:t>written</a:t>
            </a:r>
            <a:r>
              <a:rPr lang="en-US" sz="1600" dirty="0" smtClean="0"/>
              <a:t> funding policy?</a:t>
            </a:r>
          </a:p>
          <a:p>
            <a:r>
              <a:rPr lang="en-US" sz="1600" dirty="0" smtClean="0"/>
              <a:t>If either condition is met, then look to the past five-year history of compliance and adjust as necessary for the projection.</a:t>
            </a:r>
          </a:p>
          <a:p>
            <a:r>
              <a:rPr lang="en-US" sz="1600" dirty="0" smtClean="0"/>
              <a:t>If neither condition is met then use a five-year average of actual contributions, as a dollar amount, a percent of payroll or a percent of the actuarially determined employer contribution (ADEC).</a:t>
            </a:r>
          </a:p>
          <a:p>
            <a:r>
              <a:rPr lang="en-US" sz="1600" dirty="0" smtClean="0"/>
              <a:t>Cannot count normal cost contributions for future hires, but can recognize any UAL payments made based on future hire payroll.</a:t>
            </a:r>
          </a:p>
          <a:p>
            <a:r>
              <a:rPr lang="en-US" sz="1600" dirty="0" smtClean="0"/>
              <a:t>No “safe harbor” provided for this determination but there is a bow to the possibility that potential asset depletion date might be calculated through “other” methods.</a:t>
            </a:r>
            <a:endParaRPr lang="en-US" sz="16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Ad-hoc COLA’s that are “substantively automatic” must be included in determining the Total Pension Liability.</a:t>
            </a:r>
          </a:p>
          <a:p>
            <a:endParaRPr lang="en-US" sz="2000" dirty="0" smtClean="0"/>
          </a:p>
          <a:p>
            <a:r>
              <a:rPr lang="en-US" sz="2000" dirty="0" smtClean="0"/>
              <a:t>In determining this the historical pattern of granting the changes and the consistency in the amounts are taken into account.</a:t>
            </a:r>
          </a:p>
          <a:p>
            <a:endParaRPr lang="en-US" sz="2000" dirty="0" smtClean="0"/>
          </a:p>
          <a:p>
            <a:r>
              <a:rPr lang="en-US" sz="2000" dirty="0" smtClean="0"/>
              <a:t>Offsetting these would be any evidence that the changes might not continue in the future.</a:t>
            </a:r>
          </a:p>
          <a:p>
            <a:endParaRPr lang="en-US" sz="2000" dirty="0" smtClean="0"/>
          </a:p>
          <a:p>
            <a:r>
              <a:rPr lang="en-US" sz="2000" dirty="0" smtClean="0"/>
              <a:t>Who makes the call? 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Ad-hoc COLAs</a:t>
            </a:r>
            <a:endParaRPr lang="en-US" b="1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Cost-Sharing Employers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Employers will need to report proportionate share of NPL, PE and DI/O.</a:t>
            </a:r>
          </a:p>
          <a:p>
            <a:endParaRPr lang="en-US" sz="1600" dirty="0" smtClean="0"/>
          </a:p>
          <a:p>
            <a:r>
              <a:rPr lang="en-US" sz="1600" dirty="0" smtClean="0"/>
              <a:t>Proportionate share is the individual employer’s projected long-term contribution effort as compared to the total plan contribution effort.</a:t>
            </a:r>
          </a:p>
          <a:p>
            <a:endParaRPr lang="en-US" sz="1600" dirty="0" smtClean="0"/>
          </a:p>
          <a:p>
            <a:r>
              <a:rPr lang="en-US" sz="1600" dirty="0" smtClean="0"/>
              <a:t>If this is not easily obtained, the share may be determined using a basis associated with the manner in which employer contractually required contributions are assessed.  For example if all cost-sharing employers contribute at the same rate of pay, then presumably the ratio of the employer’s payroll to the plan’s total payroll could be used.</a:t>
            </a:r>
          </a:p>
          <a:p>
            <a:endParaRPr lang="en-US" sz="1600" dirty="0" smtClean="0"/>
          </a:p>
          <a:p>
            <a:r>
              <a:rPr lang="en-US" sz="1600" dirty="0" smtClean="0"/>
              <a:t>The impact of changes in the proportionate share from year-to-year will have to be determined and amortized in the same manner as actuarial gains/losses.</a:t>
            </a:r>
          </a:p>
          <a:p>
            <a:endParaRPr lang="en-US" sz="1600" dirty="0" smtClean="0"/>
          </a:p>
          <a:p>
            <a:r>
              <a:rPr lang="en-US" sz="1600" dirty="0" smtClean="0"/>
              <a:t>Single </a:t>
            </a:r>
            <a:r>
              <a:rPr lang="en-US" sz="1600" dirty="0" smtClean="0"/>
              <a:t>employer plans at the plan reporting level MAY be cost-sharing at the employer reporting level.</a:t>
            </a:r>
            <a:endParaRPr lang="en-US" sz="16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Calculation and Reporting Timing</a:t>
            </a:r>
            <a:br>
              <a:rPr lang="en-US" b="1" dirty="0" smtClean="0"/>
            </a:br>
            <a:r>
              <a:rPr lang="en-US" b="1" dirty="0" smtClean="0"/>
              <a:t>and Frequency - </a:t>
            </a:r>
            <a:r>
              <a:rPr lang="en-US" b="1" u="sng" dirty="0" smtClean="0"/>
              <a:t>Plans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Reporting Date (RD) – plan’s fiscal year end.</a:t>
            </a:r>
          </a:p>
          <a:p>
            <a:endParaRPr lang="en-US" dirty="0" smtClean="0"/>
          </a:p>
          <a:p>
            <a:r>
              <a:rPr lang="en-US" dirty="0" smtClean="0"/>
              <a:t>Measurement Date (MD) – date as of which TPL, FNP and NPL are determined – is the RD for </a:t>
            </a:r>
            <a:r>
              <a:rPr lang="en-US" u="sng" dirty="0" smtClean="0"/>
              <a:t>plans.</a:t>
            </a:r>
          </a:p>
          <a:p>
            <a:endParaRPr lang="en-US" u="sng" dirty="0" smtClean="0"/>
          </a:p>
          <a:p>
            <a:r>
              <a:rPr lang="en-US" dirty="0" smtClean="0"/>
              <a:t>Valuation Date (VD) – date as of which total pension liability (TPL) is determined.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Actuarial valuations must be at least biennial.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No earlier than 24 months from RD.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/>
              <a:t>If VD before RD then TPL is rolled forward to RD.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Calculation and Reporting Timing</a:t>
            </a:r>
            <a:br>
              <a:rPr lang="en-US" b="1" dirty="0" smtClean="0"/>
            </a:br>
            <a:r>
              <a:rPr lang="en-US" b="1" dirty="0" smtClean="0"/>
              <a:t>and Frequency - </a:t>
            </a:r>
            <a:r>
              <a:rPr lang="en-US" b="1" u="sng" dirty="0" smtClean="0"/>
              <a:t>Employers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Reporting Date (RD) – employer’s fiscal year end.</a:t>
            </a:r>
          </a:p>
          <a:p>
            <a:endParaRPr lang="en-US" sz="2000" dirty="0" smtClean="0"/>
          </a:p>
          <a:p>
            <a:r>
              <a:rPr lang="en-US" sz="2000" dirty="0" smtClean="0"/>
              <a:t>Measurement Date (MD) – date as of which TPL, FNP, NPL, PE and DI/O are determined.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No earlier than previous fiscal year end.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NPL and PE reported on RD without adjustment.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sz="2000" dirty="0" smtClean="0"/>
              <a:t>Valuation Date (VD) – date as of which total pension liability (TPL) is determined.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Actuarial valuations must be at least biennial.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No earlier than 30 months plus 1 day from RD.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If VD before MD then TPL is rolled forward to MD.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sz="2000" dirty="0" smtClean="0"/>
              <a:t>Timing is to be consistently applied so choose well!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Employer Timing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4"/>
          <p:cNvSpPr/>
          <p:nvPr/>
        </p:nvSpPr>
        <p:spPr bwMode="auto">
          <a:xfrm rot="16200000">
            <a:off x="4800600" y="-152400"/>
            <a:ext cx="457200" cy="50292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1447800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 more than 30 months</a:t>
            </a:r>
          </a:p>
          <a:p>
            <a:pPr algn="ctr"/>
            <a:r>
              <a:rPr lang="en-US" dirty="0" smtClean="0"/>
              <a:t>plus one day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 bwMode="auto">
          <a:xfrm rot="5400000">
            <a:off x="6057900" y="4000500"/>
            <a:ext cx="457200" cy="25146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556260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more than one year</a:t>
            </a:r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 Examples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VD = MD = RD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Most straightforward as long as there is sufficient time to complete the valuation before the financial statements are published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sz="2200" dirty="0" smtClean="0"/>
              <a:t>VD=MD &lt; RD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NPL, PE and DI/O measured by the valuation are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sz="2200" dirty="0" smtClean="0"/>
              <a:t>VD &lt; MD &lt;= RD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TPL calculated as of VD and rolled forward to MD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FNP (market value of assets) measured as of MD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Resulting NPL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PE and DI/O determined as of MD and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Most complicated timing situation so avoid if possible</a:t>
            </a:r>
            <a:endParaRPr lang="en-US" sz="16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disclosure requirements for both the plan and employers are extensive.</a:t>
            </a:r>
          </a:p>
          <a:p>
            <a:endParaRPr lang="en-US" sz="2000" dirty="0" smtClean="0"/>
          </a:p>
          <a:p>
            <a:r>
              <a:rPr lang="en-US" sz="2000" dirty="0" smtClean="0"/>
              <a:t>The changes may not have a big impact on balanced budget requirements but will most likely affect loan and banking covenants.</a:t>
            </a:r>
          </a:p>
          <a:p>
            <a:endParaRPr lang="en-US" sz="2000" dirty="0" smtClean="0"/>
          </a:p>
          <a:p>
            <a:r>
              <a:rPr lang="en-US" sz="2000" dirty="0" smtClean="0"/>
              <a:t>There do not appear to be any requirements that plans provide detailed information to employers in meeting GASB 68 requirements.  For cost-sharing employers who does what will have to be worked out.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Allocation of NPL and PE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Note Disclosure and RSI development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/>
              <a:t>If employer does the work (and employer is in the best position to do so) how will cost be covered?</a:t>
            </a:r>
          </a:p>
          <a:p>
            <a:pPr lvl="1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Implications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96200" cy="4953000"/>
          </a:xfrm>
        </p:spPr>
        <p:txBody>
          <a:bodyPr/>
          <a:lstStyle/>
          <a:p>
            <a:endParaRPr lang="en-US" sz="1600" dirty="0" smtClean="0"/>
          </a:p>
          <a:p>
            <a:r>
              <a:rPr lang="en-US" sz="1600" dirty="0" smtClean="0"/>
              <a:t>New rules represent a shift from long term funding to short term snapshot of funded status</a:t>
            </a:r>
          </a:p>
          <a:p>
            <a:endParaRPr lang="en-US" sz="1600" dirty="0" smtClean="0"/>
          </a:p>
          <a:p>
            <a:r>
              <a:rPr lang="en-US" sz="1600" dirty="0" smtClean="0"/>
              <a:t>Putting the NPL on the balance sheet of employers will add a large and unstable element to the financial statements</a:t>
            </a:r>
          </a:p>
          <a:p>
            <a:endParaRPr lang="en-US" sz="1600" dirty="0" smtClean="0"/>
          </a:p>
          <a:p>
            <a:r>
              <a:rPr lang="en-US" sz="1600" dirty="0" smtClean="0"/>
              <a:t>Two different “cost” numbers (funding and accounting) will present a communications challenge and debate about the “true cost”</a:t>
            </a:r>
          </a:p>
          <a:p>
            <a:endParaRPr lang="en-US" sz="1600" dirty="0" smtClean="0"/>
          </a:p>
          <a:p>
            <a:r>
              <a:rPr lang="en-US" sz="1600" dirty="0" smtClean="0"/>
              <a:t>Current ARC served as a </a:t>
            </a:r>
            <a:r>
              <a:rPr lang="en-US" sz="1600" i="1" dirty="0" smtClean="0"/>
              <a:t>de facto </a:t>
            </a:r>
            <a:r>
              <a:rPr lang="en-US" sz="1600" dirty="0" smtClean="0"/>
              <a:t>contribution standard.  With no ARC, some systems may need to create a formal funding policy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Implications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696200" cy="4525963"/>
          </a:xfrm>
        </p:spPr>
        <p:txBody>
          <a:bodyPr/>
          <a:lstStyle/>
          <a:p>
            <a:r>
              <a:rPr lang="en-US" sz="1600" dirty="0" smtClean="0"/>
              <a:t>Significant additional work for cost sharing plans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Will require greater coordination between the plan and employer, as well as the actuary and the auditor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Having the NPL on the balance sheet may mean more involvement by auditor in actuarial results.  Could impact the roles of auditor and actuary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The disclosure requirements for both the plan and employers are significant.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The effective dates provide some time to develop the templates that will be needed as well as to give GASB staff time to hopefully produce an implementation guide.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The implications of adding significant liability to local public entities’ balance sheets are not clear.  May not have a big impact on balanced budget requirements, but will most likely affect loan and banking covenants.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24000" y="2743200"/>
            <a:ext cx="7123113" cy="749300"/>
          </a:xfrm>
        </p:spPr>
        <p:txBody>
          <a:bodyPr/>
          <a:lstStyle/>
          <a:p>
            <a:pPr algn="ctr"/>
            <a:r>
              <a:rPr lang="en-US" sz="4000" b="1" dirty="0" smtClean="0"/>
              <a:t>Setting Funding Policy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597ED7-D0DF-468D-9AD9-662B70FA695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Policy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There are normally three major components of a funding policy statement: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Goals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Benchmarks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Methods and Assumptions.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goals describe the objectives the Board has in funding the benefits.</a:t>
            </a:r>
          </a:p>
          <a:p>
            <a:endParaRPr lang="en-US" sz="2400" dirty="0" smtClean="0"/>
          </a:p>
          <a:p>
            <a:r>
              <a:rPr lang="en-US" sz="2400" dirty="0" smtClean="0"/>
              <a:t>Some common goals are: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Full funding (100% funded ratio)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Contribution rate stability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Intergenerational equity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Targeted funding ratio, either greater than or less than 100%.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benchmarks indicate how progress toward meeting the stated goals with be measured.  They can include: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ratio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Experience test (ratio of net gain/loss to accrued liability over time)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Short condition test (assets compared to retiree liability and active member contribution balances)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Contribution rate history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UAAL amortization period.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following elements are usually addressed in funding policy statements: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Actuarial cost method 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Asset smoothing method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Amortization of Unfunded Actuarial Accrued Liability (UAAL) policy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Funding target.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Actuarial Cost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Still several acceptable methods: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Entry Age Normal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Projected Unit Credit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Aggregate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Frozen Initial Liability.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Entry Age Normal Method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7162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Projects salary and service to retirement date.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Allocates liability over career as level % of payroll.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Normal cost is equal to % times expected pay.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by approximately 75% of public plans</a:t>
            </a:r>
          </a:p>
          <a:p>
            <a:pPr marL="514350" indent="-514350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Is required by revised GASB standards for accounting purposes.</a:t>
            </a: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Asset Smoothing Methods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Asset portfolios that include significant equity allocations are volatile.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Volatile asset performance can cause erratic contribution requirements.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Smoothing of assets reduces volatility.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Makes budgeting for contributions easier.</a:t>
            </a: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Asset Smoothing Period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Originally established to theoretically match stock market cycles.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Most common period is five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years.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Longer periods are sometimes criticized as unreasonable.</a:t>
            </a: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Asset Smoothing Corridor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to limit divergence between the market value and actuarial value of assets.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More common with longer smoothing periods.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80% - 120% of market value is a typical corridor but current thinking is that it should be wider.</a:t>
            </a: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Asset Smoothing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Issues include: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Length of smoothing period.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Corridor and, if one, it’s size.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Fixed or rolling smoothing periods.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r>
              <a:rPr lang="en-US" sz="2200" dirty="0" smtClean="0"/>
              <a:t>ASOP 44 requires a method that: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Is likely to return to market in a reasonable period and likely to stay within a reasonable range of market, or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Has a sufficiently short period to return to market or sufficiently narrow range around market.</a:t>
            </a:r>
            <a:endParaRPr lang="en-US" sz="20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Amortization of UAAL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Open or closed period.</a:t>
            </a:r>
          </a:p>
          <a:p>
            <a:endParaRPr lang="en-US" sz="2000" dirty="0" smtClean="0"/>
          </a:p>
          <a:p>
            <a:r>
              <a:rPr lang="en-US" sz="2000" dirty="0" smtClean="0"/>
              <a:t>Level percent of payroll or level dollar.</a:t>
            </a:r>
          </a:p>
          <a:p>
            <a:endParaRPr lang="en-US" sz="2000" dirty="0" smtClean="0"/>
          </a:p>
          <a:p>
            <a:r>
              <a:rPr lang="en-US" sz="2000" dirty="0" smtClean="0"/>
              <a:t>Separate amortization by source of UAAL.</a:t>
            </a:r>
          </a:p>
          <a:p>
            <a:endParaRPr lang="en-US" sz="2000" dirty="0" smtClean="0"/>
          </a:p>
          <a:p>
            <a:r>
              <a:rPr lang="en-US" sz="2000" dirty="0" smtClean="0"/>
              <a:t>Length of amortization period.</a:t>
            </a:r>
          </a:p>
          <a:p>
            <a:endParaRPr lang="en-US" sz="2000" dirty="0" smtClean="0"/>
          </a:p>
          <a:p>
            <a:r>
              <a:rPr lang="en-US" sz="2000" dirty="0" smtClean="0"/>
              <a:t>Somewhat dependent on whether employer contribution rates are fixed or not.</a:t>
            </a:r>
          </a:p>
          <a:p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Open Amortization Periods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Amortization period is fixed instead of decreasing each year.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result in negative amortization if combined with increasing payroll assumption.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result in perpetual UAAL.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Helps dampen contribution volatility.</a:t>
            </a: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Closed Amortization Periods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Amortization period decreases one year each year.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UAAL will be paid off at end of period.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Contribution volatility increases as period decreases.</a:t>
            </a: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Separate Amortization Bases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Each year, new closed bases are set up.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Separate bases can be set up for gains/losses, plan amendments, and assumption changes.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have differing amortization periods for different kinds of bases.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Length of Amortization Periods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range from zero to infinity.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Ideally would be similar in length to the average future working lifetime of active members (consistent with principles of accrual accounting).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Before pending revisions, GASB restricted the maximum period to 30 years.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Private sector uses 7 years.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15 – 30 years is typical of public plans.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Methods of Amortization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7162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Level Dollar</a:t>
            </a: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Same dollar amount for entire period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Similar to fixed rate home mortgage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Will decrease as percentage of pay as payroll increases</a:t>
            </a:r>
          </a:p>
          <a:p>
            <a:pPr marL="971550" lvl="1" indent="-514350">
              <a:buFont typeface="Wingdings" pitchFamily="2" charset="2"/>
              <a:buChar char="§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Level Percentage of Pay</a:t>
            </a: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Amortization payment increases by a fixed percentage each year which is the assumed rate of payroll growth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Can result in negative amortization in early years, depending on amortization period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Intended to remain a constant percentage of payro</a:t>
            </a:r>
            <a:r>
              <a:rPr lang="en-US" dirty="0" smtClean="0">
                <a:latin typeface="Calibri" pitchFamily="34" charset="0"/>
              </a:rPr>
              <a:t>ll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Ratio Comparison</a:t>
            </a:r>
          </a:p>
        </p:txBody>
      </p:sp>
      <p:graphicFrame>
        <p:nvGraphicFramePr>
          <p:cNvPr id="5122" name="Content Placeholder 4"/>
          <p:cNvGraphicFramePr>
            <a:graphicFrameLocks noGrp="1"/>
          </p:cNvGraphicFramePr>
          <p:nvPr>
            <p:ph idx="1"/>
          </p:nvPr>
        </p:nvGraphicFramePr>
        <p:xfrm>
          <a:off x="1295400" y="1679575"/>
          <a:ext cx="7391400" cy="4365625"/>
        </p:xfrm>
        <a:graphic>
          <a:graphicData uri="http://schemas.openxmlformats.org/presentationml/2006/ole">
            <p:oleObj spid="_x0000_s1026" name="Worksheet" r:id="rId4" imgW="7353300" imgH="4343603" progId="Excel.Sheet.8">
              <p:embed/>
            </p:oleObj>
          </a:graphicData>
        </a:graphic>
      </p:graphicFrame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Common Goals When Pre-Funding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Full funding (100% funding ratio)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Contribution rate stability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Intergenerational equity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Targeting funding ratio &gt; 100%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Targeting funding ratio &lt; 100%</a:t>
            </a: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Goal of Full Funding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Actuarial cost methods (in general) are designed to reach 100% funding.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Open amortization periods can delay (sometimes indefinitely) reaching full funding.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happens when goal is achieved?</a:t>
            </a: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Goal of Contribution Rate Stability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Desirable for consistent budgeting.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Asset volatility and other gains and losses must be absorbed.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Amortization period of UAAL will fluctuate to accommodate volatility.</a:t>
            </a:r>
          </a:p>
          <a:p>
            <a:pPr marL="514350" indent="-514350"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Goal of Intergenerational</a:t>
            </a:r>
          </a:p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Taxpayer Equity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Retirement benefits can be considered a form of deferred compensation.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deferred compensation should be recognized while the member is employed and be fully funded by the time of retirement.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Taxpayers that receive services pay for the retirement benefits of service providers.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Consistent with the principles of accrual accounting.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0"/>
            <a:ext cx="6858000" cy="12192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Goal of Targeting Funding Percentages Other Than 100%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447800" y="17526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 smtClean="0"/>
          </a:p>
          <a:p>
            <a:pPr marL="342900" indent="-342900" algn="ctr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447800" y="1524000"/>
            <a:ext cx="66294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Target &gt; 100% - allows for a cushion against adverse experience.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Target &lt; 100% - can mitigate pressure to improve benefits (spend “surplus”).</a:t>
            </a:r>
          </a:p>
          <a:p>
            <a:pPr marL="514350" indent="-514350"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800" dirty="0" smtClean="0">
              <a:latin typeface="Calibri" pitchFamily="34" charset="0"/>
            </a:endParaRPr>
          </a:p>
          <a:p>
            <a:pPr lvl="1"/>
            <a:endParaRPr lang="en-US" sz="2400" dirty="0">
              <a:latin typeface="Calibri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457950"/>
            <a:ext cx="457200" cy="476250"/>
          </a:xfrm>
        </p:spPr>
        <p:txBody>
          <a:bodyPr/>
          <a:lstStyle/>
          <a:p>
            <a:pPr>
              <a:defRPr/>
            </a:pPr>
            <a:fld id="{15245C60-A87E-4D3C-B39C-9287A2D6045A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ultimate funding target should be 100% or more at some point in the future.</a:t>
            </a:r>
          </a:p>
          <a:p>
            <a:endParaRPr lang="en-US" sz="2400" dirty="0" smtClean="0"/>
          </a:p>
          <a:p>
            <a:r>
              <a:rPr lang="en-US" sz="2400" dirty="0" smtClean="0"/>
              <a:t>How that is accomplished and over what timeframe will be dependent on both statutory restrictions and the funding goals established by the Board during the policy setting process.</a:t>
            </a:r>
          </a:p>
          <a:p>
            <a:endParaRPr lang="en-US" sz="2400" dirty="0" smtClean="0"/>
          </a:p>
          <a:p>
            <a:r>
              <a:rPr lang="en-US" sz="2400" dirty="0" smtClean="0"/>
              <a:t>Projections can play a major role in measuring progress toward whatever funding goal is established, particularly with tiered benefits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Projections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Annual actuarial valuations are a “snapshot” of the financial position on the valuation date, based on the existing active and retired members.</a:t>
            </a:r>
          </a:p>
          <a:p>
            <a:endParaRPr lang="en-US" sz="1600" dirty="0" smtClean="0"/>
          </a:p>
          <a:p>
            <a:r>
              <a:rPr lang="en-US" sz="1600" dirty="0" smtClean="0"/>
              <a:t>Projections simulate future actuarial valuation results over a forecast period (generally 20-50 years depending on the situation) by “creating” future new hires and performing valuations using the projected membership.</a:t>
            </a:r>
          </a:p>
          <a:p>
            <a:endParaRPr lang="en-US" sz="1600" dirty="0" smtClean="0"/>
          </a:p>
          <a:p>
            <a:r>
              <a:rPr lang="en-US" sz="1600" dirty="0" smtClean="0"/>
              <a:t>Benefit changes from new tiers are reflected for the affected employee groups as they become effective.</a:t>
            </a:r>
          </a:p>
          <a:p>
            <a:endParaRPr lang="en-US" sz="1600" dirty="0" smtClean="0"/>
          </a:p>
          <a:p>
            <a:r>
              <a:rPr lang="en-US" sz="1600" dirty="0" smtClean="0"/>
              <a:t>Deterministic projections use one set of demographic and economic assumptions over the projection period.  Stochastic projections provide results of thousands of runs under randomly determined assumptions (usually economic).  </a:t>
            </a:r>
          </a:p>
          <a:p>
            <a:endParaRPr lang="en-US" sz="1600" dirty="0" smtClean="0"/>
          </a:p>
          <a:p>
            <a:r>
              <a:rPr lang="en-US" sz="1600" dirty="0" smtClean="0"/>
              <a:t>Projections provide information on trends in financial measurements.  They </a:t>
            </a:r>
            <a:r>
              <a:rPr lang="en-US" sz="1600" u="sng" dirty="0" smtClean="0"/>
              <a:t>do not</a:t>
            </a:r>
            <a:r>
              <a:rPr lang="en-US" sz="1600" dirty="0" smtClean="0"/>
              <a:t> provide absolute results.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dirty="0" smtClean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Final </a:t>
            </a:r>
            <a:r>
              <a:rPr lang="en-US" b="1" dirty="0" smtClean="0"/>
              <a:t>Thoughts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</a:t>
            </a:r>
            <a:r>
              <a:rPr lang="en-US" sz="2000" dirty="0" smtClean="0"/>
              <a:t>articipating </a:t>
            </a:r>
            <a:r>
              <a:rPr lang="en-US" sz="2000" dirty="0" smtClean="0"/>
              <a:t>employers need education on what’s coming and what it means.  </a:t>
            </a:r>
            <a:r>
              <a:rPr lang="en-US" sz="2000" dirty="0" smtClean="0"/>
              <a:t>Who is </a:t>
            </a:r>
            <a:r>
              <a:rPr lang="en-US" sz="2000" dirty="0" smtClean="0"/>
              <a:t>in the best position to provide that education, but how will the cost be covered</a:t>
            </a:r>
            <a:r>
              <a:rPr lang="en-US" sz="2000" dirty="0" smtClean="0"/>
              <a:t>?</a:t>
            </a:r>
          </a:p>
          <a:p>
            <a:endParaRPr lang="en-US" sz="2000" dirty="0" smtClean="0"/>
          </a:p>
          <a:p>
            <a:r>
              <a:rPr lang="en-US" sz="2000" dirty="0" smtClean="0"/>
              <a:t>Likely information timing:</a:t>
            </a:r>
          </a:p>
          <a:p>
            <a:pPr lvl="1"/>
            <a:r>
              <a:rPr lang="en-US" sz="1600" dirty="0" smtClean="0"/>
              <a:t>GASB 67 numbers will have to be done in conjunction with the 6/30/13 valuation.</a:t>
            </a:r>
          </a:p>
          <a:p>
            <a:pPr lvl="1"/>
            <a:r>
              <a:rPr lang="en-US" sz="1600" dirty="0" smtClean="0"/>
              <a:t>Consideration should be given to at least estimating the GASB 68 numbers at the same time to use in conjunction with the education effort necessary.</a:t>
            </a:r>
          </a:p>
          <a:p>
            <a:pPr lvl="1"/>
            <a:r>
              <a:rPr lang="en-US" sz="1600" dirty="0" smtClean="0"/>
              <a:t>“Real” GASB 68 numbers will need to be done beginning with the 6/30/14 valuation to accommodate those employers who want to use BOY information in completing their CAFRs.</a:t>
            </a:r>
          </a:p>
          <a:p>
            <a:pPr lvl="1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86800" y="6457950"/>
            <a:ext cx="381000" cy="476250"/>
          </a:xfrm>
        </p:spPr>
        <p:txBody>
          <a:bodyPr/>
          <a:lstStyle/>
          <a:p>
            <a:fld id="{87C79C68-636E-4947-8D82-38EAEE658EF3}" type="slidenum">
              <a:rPr lang="en-US"/>
              <a:pPr/>
              <a:t>45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8518</TotalTime>
  <Words>3033</Words>
  <Application>Microsoft Office PowerPoint</Application>
  <PresentationFormat>On-screen Show (4:3)</PresentationFormat>
  <Paragraphs>429</Paragraphs>
  <Slides>45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Default Design</vt:lpstr>
      <vt:lpstr>Worksheet</vt:lpstr>
      <vt:lpstr>                         2013 SALGBA Regional Conference Change in GASB Liability Rules</vt:lpstr>
      <vt:lpstr>Why are there GASB standards?</vt:lpstr>
      <vt:lpstr>Underlying Principles</vt:lpstr>
      <vt:lpstr>GASB Effective Dates</vt:lpstr>
      <vt:lpstr>Slide 5</vt:lpstr>
      <vt:lpstr>Revised Statements 67 (old 25) and 68 (old 27)</vt:lpstr>
      <vt:lpstr>Average Remaining Service Life</vt:lpstr>
      <vt:lpstr>Revised Statements 67 (old 25) and 68 (old 27)</vt:lpstr>
      <vt:lpstr>Assumed Investment Return</vt:lpstr>
      <vt:lpstr>Projecting Assets</vt:lpstr>
      <vt:lpstr>Ad-hoc COLAs</vt:lpstr>
      <vt:lpstr>Cost-Sharing Employers</vt:lpstr>
      <vt:lpstr>Calculation and Reporting Timing and Frequency - Plans</vt:lpstr>
      <vt:lpstr>Calculation and Reporting Timing and Frequency - Employers</vt:lpstr>
      <vt:lpstr>Employer Timing</vt:lpstr>
      <vt:lpstr>Timing Examples</vt:lpstr>
      <vt:lpstr>Considerations</vt:lpstr>
      <vt:lpstr>Key Implications</vt:lpstr>
      <vt:lpstr>Key Implications</vt:lpstr>
      <vt:lpstr>Slide 20</vt:lpstr>
      <vt:lpstr>Funding Policy Structure</vt:lpstr>
      <vt:lpstr>Funding Goals</vt:lpstr>
      <vt:lpstr>Benchmarks</vt:lpstr>
      <vt:lpstr>Methods and Assumptions</vt:lpstr>
      <vt:lpstr>Actuarial Cost Method</vt:lpstr>
      <vt:lpstr>Slide 26</vt:lpstr>
      <vt:lpstr>Slide 27</vt:lpstr>
      <vt:lpstr>Slide 28</vt:lpstr>
      <vt:lpstr>Slide 29</vt:lpstr>
      <vt:lpstr>Asset Smoothing Method</vt:lpstr>
      <vt:lpstr>Amortization of UAAL</vt:lpstr>
      <vt:lpstr>Slide 32</vt:lpstr>
      <vt:lpstr>Slide 33</vt:lpstr>
      <vt:lpstr>Slide 34</vt:lpstr>
      <vt:lpstr>Slide 35</vt:lpstr>
      <vt:lpstr>Slide 36</vt:lpstr>
      <vt:lpstr>Funding Ratio Comparison</vt:lpstr>
      <vt:lpstr>Slide 38</vt:lpstr>
      <vt:lpstr>Slide 39</vt:lpstr>
      <vt:lpstr>Slide 40</vt:lpstr>
      <vt:lpstr>Slide 41</vt:lpstr>
      <vt:lpstr>Slide 42</vt:lpstr>
      <vt:lpstr>Funding Target</vt:lpstr>
      <vt:lpstr>About Projections</vt:lpstr>
      <vt:lpstr>Final Thoughts</vt:lpstr>
    </vt:vector>
  </TitlesOfParts>
  <Company>Cavanaugh Macdonald Consulting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Sandra Henry</dc:creator>
  <cp:lastModifiedBy>Alisa</cp:lastModifiedBy>
  <cp:revision>514</cp:revision>
  <dcterms:created xsi:type="dcterms:W3CDTF">2005-10-21T20:15:51Z</dcterms:created>
  <dcterms:modified xsi:type="dcterms:W3CDTF">2013-09-03T17:46:13Z</dcterms:modified>
</cp:coreProperties>
</file>