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Default Extension="xls" ContentType="application/vnd.ms-exce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0" r:id="rId2"/>
    <p:sldId id="488" r:id="rId3"/>
    <p:sldId id="491" r:id="rId4"/>
    <p:sldId id="492" r:id="rId5"/>
    <p:sldId id="505" r:id="rId6"/>
    <p:sldId id="504" r:id="rId7"/>
    <p:sldId id="493" r:id="rId8"/>
    <p:sldId id="506" r:id="rId9"/>
    <p:sldId id="494" r:id="rId10"/>
    <p:sldId id="495" r:id="rId11"/>
    <p:sldId id="496" r:id="rId12"/>
    <p:sldId id="497" r:id="rId13"/>
    <p:sldId id="498" r:id="rId14"/>
    <p:sldId id="501" r:id="rId15"/>
    <p:sldId id="502" r:id="rId16"/>
    <p:sldId id="503" r:id="rId17"/>
    <p:sldId id="507" r:id="rId18"/>
    <p:sldId id="499" r:id="rId19"/>
    <p:sldId id="500" r:id="rId20"/>
    <p:sldId id="512" r:id="rId21"/>
    <p:sldId id="508" r:id="rId22"/>
    <p:sldId id="509" r:id="rId23"/>
    <p:sldId id="510" r:id="rId24"/>
    <p:sldId id="511" r:id="rId25"/>
    <p:sldId id="513" r:id="rId26"/>
    <p:sldId id="514" r:id="rId27"/>
    <p:sldId id="478" r:id="rId28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228" autoAdjust="0"/>
    <p:restoredTop sz="94660"/>
  </p:normalViewPr>
  <p:slideViewPr>
    <p:cSldViewPr>
      <p:cViewPr>
        <p:scale>
          <a:sx n="100" d="100"/>
          <a:sy n="100" d="100"/>
        </p:scale>
        <p:origin x="-2616" y="-1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6" y="-102"/>
      </p:cViewPr>
      <p:guideLst>
        <p:guide orient="horz" pos="2909"/>
        <p:guide pos="218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Gov't Securities</c:v>
                </c:pt>
              </c:strCache>
            </c:strRef>
          </c:tx>
          <c:marker>
            <c:symbol val="none"/>
          </c:marker>
          <c:cat>
            <c:numRef>
              <c:f>Sheet1!$A$2:$A$59</c:f>
              <c:numCache>
                <c:formatCode>General</c:formatCode>
                <c:ptCount val="58"/>
                <c:pt idx="0">
                  <c:v>1955.0</c:v>
                </c:pt>
                <c:pt idx="1">
                  <c:v>1956.0</c:v>
                </c:pt>
                <c:pt idx="2">
                  <c:v>1957.0</c:v>
                </c:pt>
                <c:pt idx="3">
                  <c:v>1958.0</c:v>
                </c:pt>
                <c:pt idx="4">
                  <c:v>1959.0</c:v>
                </c:pt>
                <c:pt idx="5">
                  <c:v>1960.0</c:v>
                </c:pt>
                <c:pt idx="6">
                  <c:v>1961.0</c:v>
                </c:pt>
                <c:pt idx="7">
                  <c:v>1962.0</c:v>
                </c:pt>
                <c:pt idx="8">
                  <c:v>1963.0</c:v>
                </c:pt>
                <c:pt idx="9">
                  <c:v>1964.0</c:v>
                </c:pt>
                <c:pt idx="10">
                  <c:v>1965.0</c:v>
                </c:pt>
                <c:pt idx="11">
                  <c:v>1966.0</c:v>
                </c:pt>
                <c:pt idx="12">
                  <c:v>1967.0</c:v>
                </c:pt>
                <c:pt idx="13">
                  <c:v>1968.0</c:v>
                </c:pt>
                <c:pt idx="14">
                  <c:v>1969.0</c:v>
                </c:pt>
                <c:pt idx="15">
                  <c:v>1970.0</c:v>
                </c:pt>
                <c:pt idx="16">
                  <c:v>1971.0</c:v>
                </c:pt>
                <c:pt idx="17">
                  <c:v>1972.0</c:v>
                </c:pt>
                <c:pt idx="18">
                  <c:v>1973.0</c:v>
                </c:pt>
                <c:pt idx="19">
                  <c:v>1974.0</c:v>
                </c:pt>
                <c:pt idx="20">
                  <c:v>1975.0</c:v>
                </c:pt>
                <c:pt idx="21">
                  <c:v>1976.0</c:v>
                </c:pt>
                <c:pt idx="22">
                  <c:v>1977.0</c:v>
                </c:pt>
                <c:pt idx="23">
                  <c:v>1978.0</c:v>
                </c:pt>
                <c:pt idx="24">
                  <c:v>1979.0</c:v>
                </c:pt>
                <c:pt idx="25">
                  <c:v>1980.0</c:v>
                </c:pt>
                <c:pt idx="26">
                  <c:v>1981.0</c:v>
                </c:pt>
                <c:pt idx="27">
                  <c:v>1982.0</c:v>
                </c:pt>
                <c:pt idx="28">
                  <c:v>1983.0</c:v>
                </c:pt>
                <c:pt idx="29">
                  <c:v>1984.0</c:v>
                </c:pt>
                <c:pt idx="30">
                  <c:v>1985.0</c:v>
                </c:pt>
                <c:pt idx="31">
                  <c:v>1986.0</c:v>
                </c:pt>
                <c:pt idx="32">
                  <c:v>1987.0</c:v>
                </c:pt>
                <c:pt idx="33">
                  <c:v>1988.0</c:v>
                </c:pt>
                <c:pt idx="34">
                  <c:v>1989.0</c:v>
                </c:pt>
                <c:pt idx="35">
                  <c:v>1990.0</c:v>
                </c:pt>
                <c:pt idx="36">
                  <c:v>1991.0</c:v>
                </c:pt>
                <c:pt idx="37">
                  <c:v>1992.0</c:v>
                </c:pt>
                <c:pt idx="38">
                  <c:v>1993.0</c:v>
                </c:pt>
                <c:pt idx="39">
                  <c:v>1994.0</c:v>
                </c:pt>
                <c:pt idx="40">
                  <c:v>1995.0</c:v>
                </c:pt>
                <c:pt idx="41">
                  <c:v>1996.0</c:v>
                </c:pt>
                <c:pt idx="42">
                  <c:v>1997.0</c:v>
                </c:pt>
                <c:pt idx="43">
                  <c:v>1998.0</c:v>
                </c:pt>
                <c:pt idx="44">
                  <c:v>1999.0</c:v>
                </c:pt>
                <c:pt idx="45">
                  <c:v>2000.0</c:v>
                </c:pt>
                <c:pt idx="46">
                  <c:v>2001.0</c:v>
                </c:pt>
                <c:pt idx="47">
                  <c:v>2002.0</c:v>
                </c:pt>
                <c:pt idx="48">
                  <c:v>2003.0</c:v>
                </c:pt>
                <c:pt idx="49">
                  <c:v>2004.0</c:v>
                </c:pt>
                <c:pt idx="50">
                  <c:v>2005.0</c:v>
                </c:pt>
                <c:pt idx="51">
                  <c:v>2006.0</c:v>
                </c:pt>
                <c:pt idx="52">
                  <c:v>2007.0</c:v>
                </c:pt>
                <c:pt idx="53">
                  <c:v>2008.0</c:v>
                </c:pt>
                <c:pt idx="54">
                  <c:v>2009.0</c:v>
                </c:pt>
                <c:pt idx="55">
                  <c:v>2010.0</c:v>
                </c:pt>
                <c:pt idx="56">
                  <c:v>2011.0</c:v>
                </c:pt>
                <c:pt idx="57">
                  <c:v>2012.0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0.694444444444445</c:v>
                </c:pt>
                <c:pt idx="1">
                  <c:v>0.669421487603306</c:v>
                </c:pt>
                <c:pt idx="2">
                  <c:v>0.630434782608696</c:v>
                </c:pt>
                <c:pt idx="3">
                  <c:v>0.583333333333333</c:v>
                </c:pt>
                <c:pt idx="4">
                  <c:v>0.5625</c:v>
                </c:pt>
                <c:pt idx="5">
                  <c:v>0.522842639593909</c:v>
                </c:pt>
                <c:pt idx="6">
                  <c:v>0.466367713004484</c:v>
                </c:pt>
                <c:pt idx="7">
                  <c:v>0.420408163265306</c:v>
                </c:pt>
                <c:pt idx="8">
                  <c:v>0.368613138686131</c:v>
                </c:pt>
                <c:pt idx="9">
                  <c:v>0.336601307189543</c:v>
                </c:pt>
                <c:pt idx="10">
                  <c:v>0.302052785923754</c:v>
                </c:pt>
                <c:pt idx="11">
                  <c:v>0.270341207349081</c:v>
                </c:pt>
                <c:pt idx="12">
                  <c:v>0.220657276995305</c:v>
                </c:pt>
                <c:pt idx="13">
                  <c:v>0.202083333333333</c:v>
                </c:pt>
                <c:pt idx="14">
                  <c:v>0.174812030075188</c:v>
                </c:pt>
                <c:pt idx="15">
                  <c:v>0.142620232172471</c:v>
                </c:pt>
                <c:pt idx="16">
                  <c:v>0.110144927536232</c:v>
                </c:pt>
                <c:pt idx="17">
                  <c:v>0.0955334987593052</c:v>
                </c:pt>
                <c:pt idx="18">
                  <c:v>0.0885478158205431</c:v>
                </c:pt>
                <c:pt idx="19">
                  <c:v>0.0821917808219178</c:v>
                </c:pt>
                <c:pt idx="20">
                  <c:v>0.0932692307692307</c:v>
                </c:pt>
                <c:pt idx="21">
                  <c:v>0.11996644295302</c:v>
                </c:pt>
                <c:pt idx="22">
                  <c:v>0.152024446142093</c:v>
                </c:pt>
                <c:pt idx="23">
                  <c:v>0.180921052631579</c:v>
                </c:pt>
                <c:pt idx="24">
                  <c:v>0.202742993440668</c:v>
                </c:pt>
                <c:pt idx="25">
                  <c:v>0.225229826353422</c:v>
                </c:pt>
                <c:pt idx="26">
                  <c:v>0.252146407591505</c:v>
                </c:pt>
                <c:pt idx="27">
                  <c:v>0.287872917473847</c:v>
                </c:pt>
                <c:pt idx="28">
                  <c:v>0.30379746835443</c:v>
                </c:pt>
                <c:pt idx="29">
                  <c:v>0.332467532467532</c:v>
                </c:pt>
                <c:pt idx="30">
                  <c:v>0.322548531607765</c:v>
                </c:pt>
                <c:pt idx="31">
                  <c:v>0.340818467995803</c:v>
                </c:pt>
                <c:pt idx="32">
                  <c:v>0.364730212445948</c:v>
                </c:pt>
                <c:pt idx="33">
                  <c:v>0.329591152815013</c:v>
                </c:pt>
                <c:pt idx="34">
                  <c:v>0.305973356252686</c:v>
                </c:pt>
                <c:pt idx="35">
                  <c:v>0.334018358679271</c:v>
                </c:pt>
                <c:pt idx="36">
                  <c:v>0.285278234327307</c:v>
                </c:pt>
                <c:pt idx="37">
                  <c:v>0.286415537295913</c:v>
                </c:pt>
                <c:pt idx="38">
                  <c:v>0.264011516314779</c:v>
                </c:pt>
                <c:pt idx="39">
                  <c:v>0.260487268730537</c:v>
                </c:pt>
                <c:pt idx="40">
                  <c:v>0.229523020119057</c:v>
                </c:pt>
                <c:pt idx="41">
                  <c:v>0.205539358600583</c:v>
                </c:pt>
                <c:pt idx="42">
                  <c:v>0.187294511005851</c:v>
                </c:pt>
                <c:pt idx="43">
                  <c:v>0.177041268590564</c:v>
                </c:pt>
                <c:pt idx="44">
                  <c:v>0.159600997506234</c:v>
                </c:pt>
                <c:pt idx="45">
                  <c:v>0.177488988705246</c:v>
                </c:pt>
                <c:pt idx="46">
                  <c:v>0.176198676697181</c:v>
                </c:pt>
                <c:pt idx="47">
                  <c:v>0.207407407407407</c:v>
                </c:pt>
                <c:pt idx="48">
                  <c:v>0.182897761130501</c:v>
                </c:pt>
                <c:pt idx="49">
                  <c:v>0.173346265761397</c:v>
                </c:pt>
                <c:pt idx="50">
                  <c:v>0.165025354596899</c:v>
                </c:pt>
                <c:pt idx="51">
                  <c:v>0.165091591688782</c:v>
                </c:pt>
                <c:pt idx="52">
                  <c:v>0.160528948355633</c:v>
                </c:pt>
                <c:pt idx="53">
                  <c:v>0.219918261991826</c:v>
                </c:pt>
                <c:pt idx="54">
                  <c:v>0.189587463066163</c:v>
                </c:pt>
                <c:pt idx="55">
                  <c:v>0.168787310250725</c:v>
                </c:pt>
                <c:pt idx="56">
                  <c:v>0.177073461794953</c:v>
                </c:pt>
                <c:pt idx="57">
                  <c:v>0.151086457034071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 Bonds</c:v>
                </c:pt>
              </c:strCache>
            </c:strRef>
          </c:tx>
          <c:marker>
            <c:symbol val="none"/>
          </c:marker>
          <c:cat>
            <c:numRef>
              <c:f>Sheet1!$A$2:$A$59</c:f>
              <c:numCache>
                <c:formatCode>General</c:formatCode>
                <c:ptCount val="58"/>
                <c:pt idx="0">
                  <c:v>1955.0</c:v>
                </c:pt>
                <c:pt idx="1">
                  <c:v>1956.0</c:v>
                </c:pt>
                <c:pt idx="2">
                  <c:v>1957.0</c:v>
                </c:pt>
                <c:pt idx="3">
                  <c:v>1958.0</c:v>
                </c:pt>
                <c:pt idx="4">
                  <c:v>1959.0</c:v>
                </c:pt>
                <c:pt idx="5">
                  <c:v>1960.0</c:v>
                </c:pt>
                <c:pt idx="6">
                  <c:v>1961.0</c:v>
                </c:pt>
                <c:pt idx="7">
                  <c:v>1962.0</c:v>
                </c:pt>
                <c:pt idx="8">
                  <c:v>1963.0</c:v>
                </c:pt>
                <c:pt idx="9">
                  <c:v>1964.0</c:v>
                </c:pt>
                <c:pt idx="10">
                  <c:v>1965.0</c:v>
                </c:pt>
                <c:pt idx="11">
                  <c:v>1966.0</c:v>
                </c:pt>
                <c:pt idx="12">
                  <c:v>1967.0</c:v>
                </c:pt>
                <c:pt idx="13">
                  <c:v>1968.0</c:v>
                </c:pt>
                <c:pt idx="14">
                  <c:v>1969.0</c:v>
                </c:pt>
                <c:pt idx="15">
                  <c:v>1970.0</c:v>
                </c:pt>
                <c:pt idx="16">
                  <c:v>1971.0</c:v>
                </c:pt>
                <c:pt idx="17">
                  <c:v>1972.0</c:v>
                </c:pt>
                <c:pt idx="18">
                  <c:v>1973.0</c:v>
                </c:pt>
                <c:pt idx="19">
                  <c:v>1974.0</c:v>
                </c:pt>
                <c:pt idx="20">
                  <c:v>1975.0</c:v>
                </c:pt>
                <c:pt idx="21">
                  <c:v>1976.0</c:v>
                </c:pt>
                <c:pt idx="22">
                  <c:v>1977.0</c:v>
                </c:pt>
                <c:pt idx="23">
                  <c:v>1978.0</c:v>
                </c:pt>
                <c:pt idx="24">
                  <c:v>1979.0</c:v>
                </c:pt>
                <c:pt idx="25">
                  <c:v>1980.0</c:v>
                </c:pt>
                <c:pt idx="26">
                  <c:v>1981.0</c:v>
                </c:pt>
                <c:pt idx="27">
                  <c:v>1982.0</c:v>
                </c:pt>
                <c:pt idx="28">
                  <c:v>1983.0</c:v>
                </c:pt>
                <c:pt idx="29">
                  <c:v>1984.0</c:v>
                </c:pt>
                <c:pt idx="30">
                  <c:v>1985.0</c:v>
                </c:pt>
                <c:pt idx="31">
                  <c:v>1986.0</c:v>
                </c:pt>
                <c:pt idx="32">
                  <c:v>1987.0</c:v>
                </c:pt>
                <c:pt idx="33">
                  <c:v>1988.0</c:v>
                </c:pt>
                <c:pt idx="34">
                  <c:v>1989.0</c:v>
                </c:pt>
                <c:pt idx="35">
                  <c:v>1990.0</c:v>
                </c:pt>
                <c:pt idx="36">
                  <c:v>1991.0</c:v>
                </c:pt>
                <c:pt idx="37">
                  <c:v>1992.0</c:v>
                </c:pt>
                <c:pt idx="38">
                  <c:v>1993.0</c:v>
                </c:pt>
                <c:pt idx="39">
                  <c:v>1994.0</c:v>
                </c:pt>
                <c:pt idx="40">
                  <c:v>1995.0</c:v>
                </c:pt>
                <c:pt idx="41">
                  <c:v>1996.0</c:v>
                </c:pt>
                <c:pt idx="42">
                  <c:v>1997.0</c:v>
                </c:pt>
                <c:pt idx="43">
                  <c:v>1998.0</c:v>
                </c:pt>
                <c:pt idx="44">
                  <c:v>1999.0</c:v>
                </c:pt>
                <c:pt idx="45">
                  <c:v>2000.0</c:v>
                </c:pt>
                <c:pt idx="46">
                  <c:v>2001.0</c:v>
                </c:pt>
                <c:pt idx="47">
                  <c:v>2002.0</c:v>
                </c:pt>
                <c:pt idx="48">
                  <c:v>2003.0</c:v>
                </c:pt>
                <c:pt idx="49">
                  <c:v>2004.0</c:v>
                </c:pt>
                <c:pt idx="50">
                  <c:v>2005.0</c:v>
                </c:pt>
                <c:pt idx="51">
                  <c:v>2006.0</c:v>
                </c:pt>
                <c:pt idx="52">
                  <c:v>2007.0</c:v>
                </c:pt>
                <c:pt idx="53">
                  <c:v>2008.0</c:v>
                </c:pt>
                <c:pt idx="54">
                  <c:v>2009.0</c:v>
                </c:pt>
                <c:pt idx="55">
                  <c:v>2010.0</c:v>
                </c:pt>
                <c:pt idx="56">
                  <c:v>2011.0</c:v>
                </c:pt>
                <c:pt idx="57">
                  <c:v>2012.0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0.277777777777778</c:v>
                </c:pt>
                <c:pt idx="1">
                  <c:v>0.297520661157025</c:v>
                </c:pt>
                <c:pt idx="2">
                  <c:v>0.326086956521739</c:v>
                </c:pt>
                <c:pt idx="3">
                  <c:v>0.371794871794872</c:v>
                </c:pt>
                <c:pt idx="4">
                  <c:v>0.397727272727273</c:v>
                </c:pt>
                <c:pt idx="5">
                  <c:v>0.436548223350254</c:v>
                </c:pt>
                <c:pt idx="6">
                  <c:v>0.484304932735426</c:v>
                </c:pt>
                <c:pt idx="7">
                  <c:v>0.526530612244898</c:v>
                </c:pt>
                <c:pt idx="8">
                  <c:v>0.562043795620438</c:v>
                </c:pt>
                <c:pt idx="9">
                  <c:v>0.588235294117647</c:v>
                </c:pt>
                <c:pt idx="10">
                  <c:v>0.612903225806451</c:v>
                </c:pt>
                <c:pt idx="11">
                  <c:v>0.648293963254593</c:v>
                </c:pt>
                <c:pt idx="12">
                  <c:v>0.678403755868545</c:v>
                </c:pt>
                <c:pt idx="13">
                  <c:v>0.666666666666667</c:v>
                </c:pt>
                <c:pt idx="14">
                  <c:v>0.680451127819549</c:v>
                </c:pt>
                <c:pt idx="15">
                  <c:v>0.679933665008292</c:v>
                </c:pt>
                <c:pt idx="16">
                  <c:v>0.656521739130435</c:v>
                </c:pt>
                <c:pt idx="17">
                  <c:v>0.616625310173698</c:v>
                </c:pt>
                <c:pt idx="18">
                  <c:v>0.655253837072019</c:v>
                </c:pt>
                <c:pt idx="19">
                  <c:v>0.710045662100457</c:v>
                </c:pt>
                <c:pt idx="20">
                  <c:v>0.658653846153846</c:v>
                </c:pt>
                <c:pt idx="21">
                  <c:v>0.615771812080537</c:v>
                </c:pt>
                <c:pt idx="22">
                  <c:v>0.605805958747135</c:v>
                </c:pt>
                <c:pt idx="23">
                  <c:v>0.582894736842105</c:v>
                </c:pt>
                <c:pt idx="24">
                  <c:v>0.552176505664878</c:v>
                </c:pt>
                <c:pt idx="25">
                  <c:v>0.52655771195097</c:v>
                </c:pt>
                <c:pt idx="26">
                  <c:v>0.511974694984184</c:v>
                </c:pt>
                <c:pt idx="27">
                  <c:v>0.450987989151492</c:v>
                </c:pt>
                <c:pt idx="28">
                  <c:v>0.358760826115923</c:v>
                </c:pt>
                <c:pt idx="29">
                  <c:v>0.340548340548341</c:v>
                </c:pt>
                <c:pt idx="30">
                  <c:v>0.305375808860129</c:v>
                </c:pt>
                <c:pt idx="31">
                  <c:v>0.282686253934942</c:v>
                </c:pt>
                <c:pt idx="32">
                  <c:v>0.25343109607069</c:v>
                </c:pt>
                <c:pt idx="33">
                  <c:v>0.257707774798928</c:v>
                </c:pt>
                <c:pt idx="34">
                  <c:v>0.240509955593754</c:v>
                </c:pt>
                <c:pt idx="35">
                  <c:v>0.21674201945472</c:v>
                </c:pt>
                <c:pt idx="36">
                  <c:v>0.189715895750176</c:v>
                </c:pt>
                <c:pt idx="37">
                  <c:v>0.18503894995198</c:v>
                </c:pt>
                <c:pt idx="38">
                  <c:v>0.185700575815739</c:v>
                </c:pt>
                <c:pt idx="39">
                  <c:v>0.177962996885877</c:v>
                </c:pt>
                <c:pt idx="40">
                  <c:v>0.154547509607415</c:v>
                </c:pt>
                <c:pt idx="41">
                  <c:v>0.151139676649881</c:v>
                </c:pt>
                <c:pt idx="42">
                  <c:v>0.146057397603789</c:v>
                </c:pt>
                <c:pt idx="43">
                  <c:v>0.148724514921698</c:v>
                </c:pt>
                <c:pt idx="44">
                  <c:v>0.144337432281366</c:v>
                </c:pt>
                <c:pt idx="45">
                  <c:v>0.146657363394531</c:v>
                </c:pt>
                <c:pt idx="46">
                  <c:v>0.136272999184265</c:v>
                </c:pt>
                <c:pt idx="47">
                  <c:v>0.123491323491323</c:v>
                </c:pt>
                <c:pt idx="48">
                  <c:v>0.0969609261939219</c:v>
                </c:pt>
                <c:pt idx="49">
                  <c:v>0.0886905916585839</c:v>
                </c:pt>
                <c:pt idx="50">
                  <c:v>0.0897699713382818</c:v>
                </c:pt>
                <c:pt idx="51">
                  <c:v>0.0963816428247782</c:v>
                </c:pt>
                <c:pt idx="52">
                  <c:v>0.0958797048893335</c:v>
                </c:pt>
                <c:pt idx="53">
                  <c:v>0.138653473865347</c:v>
                </c:pt>
                <c:pt idx="54">
                  <c:v>0.11889890414033</c:v>
                </c:pt>
                <c:pt idx="55">
                  <c:v>0.109773153675593</c:v>
                </c:pt>
                <c:pt idx="56">
                  <c:v>0.115896247937945</c:v>
                </c:pt>
                <c:pt idx="57">
                  <c:v>0.0990940720803519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Equities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Sheet1!$A$2:$A$59</c:f>
              <c:numCache>
                <c:formatCode>General</c:formatCode>
                <c:ptCount val="58"/>
                <c:pt idx="0">
                  <c:v>1955.0</c:v>
                </c:pt>
                <c:pt idx="1">
                  <c:v>1956.0</c:v>
                </c:pt>
                <c:pt idx="2">
                  <c:v>1957.0</c:v>
                </c:pt>
                <c:pt idx="3">
                  <c:v>1958.0</c:v>
                </c:pt>
                <c:pt idx="4">
                  <c:v>1959.0</c:v>
                </c:pt>
                <c:pt idx="5">
                  <c:v>1960.0</c:v>
                </c:pt>
                <c:pt idx="6">
                  <c:v>1961.0</c:v>
                </c:pt>
                <c:pt idx="7">
                  <c:v>1962.0</c:v>
                </c:pt>
                <c:pt idx="8">
                  <c:v>1963.0</c:v>
                </c:pt>
                <c:pt idx="9">
                  <c:v>1964.0</c:v>
                </c:pt>
                <c:pt idx="10">
                  <c:v>1965.0</c:v>
                </c:pt>
                <c:pt idx="11">
                  <c:v>1966.0</c:v>
                </c:pt>
                <c:pt idx="12">
                  <c:v>1967.0</c:v>
                </c:pt>
                <c:pt idx="13">
                  <c:v>1968.0</c:v>
                </c:pt>
                <c:pt idx="14">
                  <c:v>1969.0</c:v>
                </c:pt>
                <c:pt idx="15">
                  <c:v>1970.0</c:v>
                </c:pt>
                <c:pt idx="16">
                  <c:v>1971.0</c:v>
                </c:pt>
                <c:pt idx="17">
                  <c:v>1972.0</c:v>
                </c:pt>
                <c:pt idx="18">
                  <c:v>1973.0</c:v>
                </c:pt>
                <c:pt idx="19">
                  <c:v>1974.0</c:v>
                </c:pt>
                <c:pt idx="20">
                  <c:v>1975.0</c:v>
                </c:pt>
                <c:pt idx="21">
                  <c:v>1976.0</c:v>
                </c:pt>
                <c:pt idx="22">
                  <c:v>1977.0</c:v>
                </c:pt>
                <c:pt idx="23">
                  <c:v>1978.0</c:v>
                </c:pt>
                <c:pt idx="24">
                  <c:v>1979.0</c:v>
                </c:pt>
                <c:pt idx="25">
                  <c:v>1980.0</c:v>
                </c:pt>
                <c:pt idx="26">
                  <c:v>1981.0</c:v>
                </c:pt>
                <c:pt idx="27">
                  <c:v>1982.0</c:v>
                </c:pt>
                <c:pt idx="28">
                  <c:v>1983.0</c:v>
                </c:pt>
                <c:pt idx="29">
                  <c:v>1984.0</c:v>
                </c:pt>
                <c:pt idx="30">
                  <c:v>1985.0</c:v>
                </c:pt>
                <c:pt idx="31">
                  <c:v>1986.0</c:v>
                </c:pt>
                <c:pt idx="32">
                  <c:v>1987.0</c:v>
                </c:pt>
                <c:pt idx="33">
                  <c:v>1988.0</c:v>
                </c:pt>
                <c:pt idx="34">
                  <c:v>1989.0</c:v>
                </c:pt>
                <c:pt idx="35">
                  <c:v>1990.0</c:v>
                </c:pt>
                <c:pt idx="36">
                  <c:v>1991.0</c:v>
                </c:pt>
                <c:pt idx="37">
                  <c:v>1992.0</c:v>
                </c:pt>
                <c:pt idx="38">
                  <c:v>1993.0</c:v>
                </c:pt>
                <c:pt idx="39">
                  <c:v>1994.0</c:v>
                </c:pt>
                <c:pt idx="40">
                  <c:v>1995.0</c:v>
                </c:pt>
                <c:pt idx="41">
                  <c:v>1996.0</c:v>
                </c:pt>
                <c:pt idx="42">
                  <c:v>1997.0</c:v>
                </c:pt>
                <c:pt idx="43">
                  <c:v>1998.0</c:v>
                </c:pt>
                <c:pt idx="44">
                  <c:v>1999.0</c:v>
                </c:pt>
                <c:pt idx="45">
                  <c:v>2000.0</c:v>
                </c:pt>
                <c:pt idx="46">
                  <c:v>2001.0</c:v>
                </c:pt>
                <c:pt idx="47">
                  <c:v>2002.0</c:v>
                </c:pt>
                <c:pt idx="48">
                  <c:v>2003.0</c:v>
                </c:pt>
                <c:pt idx="49">
                  <c:v>2004.0</c:v>
                </c:pt>
                <c:pt idx="50">
                  <c:v>2005.0</c:v>
                </c:pt>
                <c:pt idx="51">
                  <c:v>2006.0</c:v>
                </c:pt>
                <c:pt idx="52">
                  <c:v>2007.0</c:v>
                </c:pt>
                <c:pt idx="53">
                  <c:v>2008.0</c:v>
                </c:pt>
                <c:pt idx="54">
                  <c:v>2009.0</c:v>
                </c:pt>
                <c:pt idx="55">
                  <c:v>2010.0</c:v>
                </c:pt>
                <c:pt idx="56">
                  <c:v>2011.0</c:v>
                </c:pt>
                <c:pt idx="57">
                  <c:v>2012.0</c:v>
                </c:pt>
              </c:numCache>
            </c:numRef>
          </c:cat>
          <c:val>
            <c:numRef>
              <c:f>Sheet1!$D$2:$D$59</c:f>
              <c:numCache>
                <c:formatCode>General</c:formatCode>
                <c:ptCount val="58"/>
                <c:pt idx="0">
                  <c:v>0.0185185185185185</c:v>
                </c:pt>
                <c:pt idx="1">
                  <c:v>0.0165289256198347</c:v>
                </c:pt>
                <c:pt idx="2">
                  <c:v>0.0217391304347826</c:v>
                </c:pt>
                <c:pt idx="3">
                  <c:v>0.0256410256410256</c:v>
                </c:pt>
                <c:pt idx="4">
                  <c:v>0.0284090909090909</c:v>
                </c:pt>
                <c:pt idx="5">
                  <c:v>0.0304568527918782</c:v>
                </c:pt>
                <c:pt idx="6">
                  <c:v>0.0403587443946188</c:v>
                </c:pt>
                <c:pt idx="7">
                  <c:v>0.0408163265306123</c:v>
                </c:pt>
                <c:pt idx="8">
                  <c:v>0.0547445255474453</c:v>
                </c:pt>
                <c:pt idx="9">
                  <c:v>0.065359477124183</c:v>
                </c:pt>
                <c:pt idx="10">
                  <c:v>0.0733137829912024</c:v>
                </c:pt>
                <c:pt idx="11">
                  <c:v>0.073490813648294</c:v>
                </c:pt>
                <c:pt idx="12">
                  <c:v>0.0915492957746479</c:v>
                </c:pt>
                <c:pt idx="13">
                  <c:v>0.120833333333333</c:v>
                </c:pt>
                <c:pt idx="14">
                  <c:v>0.137218045112782</c:v>
                </c:pt>
                <c:pt idx="15">
                  <c:v>0.167495854063018</c:v>
                </c:pt>
                <c:pt idx="16">
                  <c:v>0.223188405797101</c:v>
                </c:pt>
                <c:pt idx="17">
                  <c:v>0.275434243176179</c:v>
                </c:pt>
                <c:pt idx="18">
                  <c:v>0.238488783943329</c:v>
                </c:pt>
                <c:pt idx="19">
                  <c:v>0.187214611872146</c:v>
                </c:pt>
                <c:pt idx="20">
                  <c:v>0.233653846153846</c:v>
                </c:pt>
                <c:pt idx="21">
                  <c:v>0.25251677852349</c:v>
                </c:pt>
                <c:pt idx="22">
                  <c:v>0.229182582123759</c:v>
                </c:pt>
                <c:pt idx="23">
                  <c:v>0.219078947368421</c:v>
                </c:pt>
                <c:pt idx="24">
                  <c:v>0.221228384019082</c:v>
                </c:pt>
                <c:pt idx="25">
                  <c:v>0.226251276813075</c:v>
                </c:pt>
                <c:pt idx="26">
                  <c:v>0.215996384997741</c:v>
                </c:pt>
                <c:pt idx="27">
                  <c:v>0.233242929097249</c:v>
                </c:pt>
                <c:pt idx="28">
                  <c:v>0.298467688207861</c:v>
                </c:pt>
                <c:pt idx="29">
                  <c:v>0.278499278499279</c:v>
                </c:pt>
                <c:pt idx="30">
                  <c:v>0.315828770532603</c:v>
                </c:pt>
                <c:pt idx="31">
                  <c:v>0.326757607555089</c:v>
                </c:pt>
                <c:pt idx="32">
                  <c:v>0.336905433352134</c:v>
                </c:pt>
                <c:pt idx="33">
                  <c:v>0.368632707774799</c:v>
                </c:pt>
                <c:pt idx="34">
                  <c:v>0.409110442629996</c:v>
                </c:pt>
                <c:pt idx="35">
                  <c:v>0.400602822304425</c:v>
                </c:pt>
                <c:pt idx="36">
                  <c:v>0.479103075839399</c:v>
                </c:pt>
                <c:pt idx="37">
                  <c:v>0.479778038629815</c:v>
                </c:pt>
                <c:pt idx="38">
                  <c:v>0.510364683301343</c:v>
                </c:pt>
                <c:pt idx="39">
                  <c:v>0.518867924528302</c:v>
                </c:pt>
                <c:pt idx="40">
                  <c:v>0.577499811619321</c:v>
                </c:pt>
                <c:pt idx="41">
                  <c:v>0.609461966604824</c:v>
                </c:pt>
                <c:pt idx="42">
                  <c:v>0.63789356366676</c:v>
                </c:pt>
                <c:pt idx="43">
                  <c:v>0.642174726681769</c:v>
                </c:pt>
                <c:pt idx="44">
                  <c:v>0.665835411471322</c:v>
                </c:pt>
                <c:pt idx="45">
                  <c:v>0.644106231738694</c:v>
                </c:pt>
                <c:pt idx="46">
                  <c:v>0.654717665186259</c:v>
                </c:pt>
                <c:pt idx="47">
                  <c:v>0.634136234136234</c:v>
                </c:pt>
                <c:pt idx="48">
                  <c:v>0.693325955563123</c:v>
                </c:pt>
                <c:pt idx="49">
                  <c:v>0.71262851600388</c:v>
                </c:pt>
                <c:pt idx="50">
                  <c:v>0.721760858381715</c:v>
                </c:pt>
                <c:pt idx="51">
                  <c:v>0.71642177487216</c:v>
                </c:pt>
                <c:pt idx="52">
                  <c:v>0.7221770663999</c:v>
                </c:pt>
                <c:pt idx="53">
                  <c:v>0.610453861045386</c:v>
                </c:pt>
                <c:pt idx="54">
                  <c:v>0.664435052548902</c:v>
                </c:pt>
                <c:pt idx="55">
                  <c:v>0.697015179942009</c:v>
                </c:pt>
                <c:pt idx="56">
                  <c:v>0.68017970587203</c:v>
                </c:pt>
                <c:pt idx="57">
                  <c:v>0.685715223527867</c:v>
                </c:pt>
              </c:numCache>
            </c:numRef>
          </c:val>
        </c:ser>
        <c:marker val="1"/>
        <c:axId val="367862936"/>
        <c:axId val="366914776"/>
      </c:lineChart>
      <c:catAx>
        <c:axId val="367862936"/>
        <c:scaling>
          <c:orientation val="minMax"/>
        </c:scaling>
        <c:axPos val="b"/>
        <c:numFmt formatCode="General" sourceLinked="1"/>
        <c:tickLblPos val="nextTo"/>
        <c:crossAx val="366914776"/>
        <c:crosses val="autoZero"/>
        <c:auto val="1"/>
        <c:lblAlgn val="ctr"/>
        <c:lblOffset val="100"/>
      </c:catAx>
      <c:valAx>
        <c:axId val="366914776"/>
        <c:scaling>
          <c:orientation val="minMax"/>
        </c:scaling>
        <c:axPos val="l"/>
        <c:majorGridlines/>
        <c:numFmt formatCode="General" sourceLinked="1"/>
        <c:tickLblPos val="nextTo"/>
        <c:crossAx val="3678629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b="0"/>
            </a:lvl1pPr>
          </a:lstStyle>
          <a:p>
            <a:pPr>
              <a:defRPr/>
            </a:pPr>
            <a:fld id="{0BD923F0-F45C-49FA-B1E0-EDEC4AAEE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8037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87850"/>
            <a:ext cx="55594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 b="0"/>
            </a:lvl1pPr>
          </a:lstStyle>
          <a:p>
            <a:pPr>
              <a:defRPr/>
            </a:pPr>
            <a:fld id="{B85862D5-C964-4EFD-AD2C-AFB6837042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78D7D6-2324-45A9-A733-876B1A278F9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602DF-6311-48C1-B97F-7494BDDC60AD}" type="slidenum">
              <a:rPr lang="en-US" smtClean="0"/>
              <a:pPr/>
              <a:t>17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880"/>
            <a:fld id="{C6CE973A-6930-4D3D-BA1D-301EFC45BE42}" type="slidenum">
              <a:rPr lang="en-US" smtClean="0"/>
              <a:pPr defTabSz="923880"/>
              <a:t>20</a:t>
            </a:fld>
            <a:endParaRPr 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94EDCC-BCCB-4E69-8EFF-8BF85F57665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94EDCC-BCCB-4E69-8EFF-8BF85F57665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Blue"/>
          <p:cNvPicPr>
            <a:picLocks noChangeAspect="1" noChangeArrowheads="1"/>
          </p:cNvPicPr>
          <p:nvPr userDrawn="1"/>
        </p:nvPicPr>
        <p:blipFill>
          <a:blip r:embed="rId2" cstate="print"/>
          <a:srcRect t="51163"/>
          <a:stretch>
            <a:fillRect/>
          </a:stretch>
        </p:blipFill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6"/>
          <p:cNvSpPr>
            <a:spLocks noChangeArrowheads="1"/>
          </p:cNvSpPr>
          <p:nvPr userDrawn="1"/>
        </p:nvSpPr>
        <p:spPr bwMode="auto">
          <a:xfrm>
            <a:off x="0" y="2362200"/>
            <a:ext cx="9144000" cy="1143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6" name="Group 7"/>
          <p:cNvGrpSpPr>
            <a:grpSpLocks/>
          </p:cNvGrpSpPr>
          <p:nvPr userDrawn="1"/>
        </p:nvGrpSpPr>
        <p:grpSpPr bwMode="auto">
          <a:xfrm>
            <a:off x="3276600" y="68263"/>
            <a:ext cx="7772400" cy="1714500"/>
            <a:chOff x="0" y="0"/>
            <a:chExt cx="12240" cy="2700"/>
          </a:xfrm>
        </p:grpSpPr>
        <p:pic>
          <p:nvPicPr>
            <p:cNvPr id="7" name="Picture 8" descr="logoC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" y="0"/>
              <a:ext cx="1710" cy="1496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0" y="1350"/>
              <a:ext cx="12240" cy="13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>
                <a:defRPr/>
              </a:pPr>
              <a:r>
                <a:rPr lang="en-US" sz="2400" b="0" dirty="0">
                  <a:solidFill>
                    <a:srgbClr val="2D338E"/>
                  </a:solidFill>
                </a:rPr>
                <a:t>Cavanaugh Macdonald </a:t>
              </a:r>
            </a:p>
            <a:p>
              <a:pPr algn="ctr">
                <a:defRPr/>
              </a:pPr>
              <a:r>
                <a:rPr lang="en-US" sz="1400" b="0" dirty="0">
                  <a:solidFill>
                    <a:srgbClr val="83828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antGarde Bk BT" pitchFamily="34" charset="0"/>
                </a:rPr>
                <a:t>C O N S U L T I N G, L L C</a:t>
              </a:r>
            </a:p>
            <a:p>
              <a:pPr algn="ctr">
                <a:defRPr/>
              </a:pPr>
              <a:r>
                <a:rPr lang="en-US" sz="1100" b="0" i="1" dirty="0">
                  <a:solidFill>
                    <a:srgbClr val="838281"/>
                  </a:solidFill>
                </a:rPr>
                <a:t>The experience and dedication you deserve</a:t>
              </a:r>
            </a:p>
            <a:p>
              <a:pPr algn="ctr">
                <a:defRPr/>
              </a:pPr>
              <a:endParaRPr lang="en-US" sz="1100" b="0" i="1" dirty="0">
                <a:solidFill>
                  <a:srgbClr val="838281"/>
                </a:solidFill>
              </a:endParaRPr>
            </a:p>
            <a:p>
              <a:pPr algn="ctr">
                <a:defRPr/>
              </a:pPr>
              <a:endParaRPr lang="en-US" sz="1100" b="0" i="1" dirty="0">
                <a:solidFill>
                  <a:srgbClr val="838281"/>
                </a:solidFill>
              </a:endParaRPr>
            </a:p>
            <a:p>
              <a:pPr>
                <a:defRPr/>
              </a:pPr>
              <a:endParaRPr lang="en-US" b="0" dirty="0"/>
            </a:p>
          </p:txBody>
        </p:sp>
      </p:grpSp>
      <p:pic>
        <p:nvPicPr>
          <p:cNvPr id="9" name="Picture 20" descr="MPj04001290000[1]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657600"/>
            <a:ext cx="1565275" cy="2286000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10" name="Picture 21" descr="MPj03960420000[1]"/>
          <p:cNvPicPr>
            <a:picLocks noChangeAspect="1" noChangeArrowheads="1"/>
          </p:cNvPicPr>
          <p:nvPr userDrawn="1"/>
        </p:nvPicPr>
        <p:blipFill>
          <a:blip r:embed="rId5" cstate="print"/>
          <a:srcRect l="45703"/>
          <a:stretch>
            <a:fillRect/>
          </a:stretch>
        </p:blipFill>
        <p:spPr bwMode="auto">
          <a:xfrm>
            <a:off x="1716088" y="3657600"/>
            <a:ext cx="1865312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11" name="Picture 24" descr="MPj03168070000[1]"/>
          <p:cNvPicPr>
            <a:picLocks noChangeAspect="1" noChangeArrowheads="1"/>
          </p:cNvPicPr>
          <p:nvPr userDrawn="1"/>
        </p:nvPicPr>
        <p:blipFill>
          <a:blip r:embed="rId6" cstate="print"/>
          <a:srcRect t="21617"/>
          <a:stretch>
            <a:fillRect/>
          </a:stretch>
        </p:blipFill>
        <p:spPr bwMode="auto">
          <a:xfrm>
            <a:off x="471488" y="152400"/>
            <a:ext cx="2714625" cy="20669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187575"/>
            <a:ext cx="70866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3886200"/>
            <a:ext cx="48006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18859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0"/>
            <a:ext cx="55054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>
                <a:sym typeface="Wingdings" pitchFamily="2" charset="2"/>
              </a:rPr>
              <a:t>Second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9220" name="Picture 13" descr="logoCM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29600" y="63500"/>
            <a:ext cx="919163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0" y="1371600"/>
            <a:ext cx="1143000" cy="5486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143000" y="1219200"/>
            <a:ext cx="0" cy="563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12192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8594725" y="63611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8DBF9CF3-9950-4759-8D40-975463A8E5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1600">
          <a:solidFill>
            <a:schemeClr val="tx1"/>
          </a:solidFill>
          <a:latin typeface="+mn-lt"/>
          <a:sym typeface="Wingdings" pitchFamily="2" charset="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Excel_Sheet2.xls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Excel_Sheet3.xlsx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362200"/>
            <a:ext cx="8305800" cy="1143000"/>
          </a:xfrm>
          <a:noFill/>
          <a:ln/>
        </p:spPr>
        <p:txBody>
          <a:bodyPr/>
          <a:lstStyle/>
          <a:p>
            <a:pPr algn="ctr"/>
            <a:r>
              <a:rPr lang="en-US" sz="3200" dirty="0" smtClean="0"/>
              <a:t>2013 Southern Conference on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Teacher </a:t>
            </a:r>
            <a:r>
              <a:rPr lang="en-US" sz="3200" dirty="0" smtClean="0"/>
              <a:t>Retirement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632169" y="3810000"/>
            <a:ext cx="340683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Accounting and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Actuarial Challenges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for PERS Today</a:t>
            </a: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/>
              <a:t>April 22, 2013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86200" y="5867400"/>
            <a:ext cx="611187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200" b="0" dirty="0">
                <a:latin typeface="Times New Roman" pitchFamily="18" charset="0"/>
              </a:rPr>
              <a:t>Presented by: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Thomas J. Cavanaugh, FSA, FCA, MAAA, EA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CEO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Cavanaugh Macdonald Consulting, LLC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Actuarial Issues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00600"/>
          </a:xfrm>
        </p:spPr>
        <p:txBody>
          <a:bodyPr/>
          <a:lstStyle/>
          <a:p>
            <a:r>
              <a:rPr lang="en-US" sz="2000" dirty="0" smtClean="0"/>
              <a:t>GASB’s authority extends only to accounting and financial reporting, </a:t>
            </a:r>
            <a:r>
              <a:rPr lang="en-US" sz="2000" u="sng" dirty="0" smtClean="0"/>
              <a:t>not to funding.</a:t>
            </a:r>
          </a:p>
          <a:p>
            <a:r>
              <a:rPr lang="en-US" sz="2000" dirty="0" smtClean="0"/>
              <a:t>New Statements necessitate a fresh look at funding policies and actuarial techniques.</a:t>
            </a:r>
          </a:p>
          <a:p>
            <a:r>
              <a:rPr lang="en-US" sz="2000" dirty="0" smtClean="0"/>
              <a:t>Projections will play a bigger role going forward, particularly for all the plans with multiple benefit tiers.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Pension Expense as Funding Level?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simple answer is NO!</a:t>
            </a:r>
          </a:p>
          <a:p>
            <a:r>
              <a:rPr lang="en-US" sz="2000" dirty="0" smtClean="0"/>
              <a:t>New funding guidelines will have to be developed for plans.</a:t>
            </a:r>
          </a:p>
          <a:p>
            <a:r>
              <a:rPr lang="en-US" sz="2000" dirty="0" smtClean="0"/>
              <a:t>The PE cannot be used as it is a backwards looking number and it tends to generate much greater volatility.</a:t>
            </a:r>
          </a:p>
          <a:p>
            <a:r>
              <a:rPr lang="en-US" sz="2000" dirty="0" smtClean="0"/>
              <a:t>In addition it could be an income item, and funds cannot be withdrawn from the trust.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1143000"/>
          </a:xfrm>
        </p:spPr>
        <p:txBody>
          <a:bodyPr/>
          <a:lstStyle/>
          <a:p>
            <a:r>
              <a:rPr lang="en-US" dirty="0" smtClean="0"/>
              <a:t>Evolution of Modern Public Pension Plan Financing 1970 -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1970s </a:t>
            </a:r>
            <a:r>
              <a:rPr lang="en-US" sz="2400" dirty="0" smtClean="0"/>
              <a:t>– the decade of the actuary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Beginning of automatic cost-of-living adjustments (COLAs).  Social Security’s COLA was effective in 1975.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Move to higher equity participation by plans</a:t>
            </a:r>
            <a:r>
              <a:rPr lang="en-US" sz="1800" dirty="0" smtClean="0"/>
              <a:t>. </a:t>
            </a:r>
            <a:r>
              <a:rPr lang="en-US" sz="1800" dirty="0" smtClean="0"/>
              <a:t>For some plans it was the beginning of equity investments.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1143000"/>
          </a:xfrm>
        </p:spPr>
        <p:txBody>
          <a:bodyPr/>
          <a:lstStyle/>
          <a:p>
            <a:r>
              <a:rPr lang="en-US" dirty="0" smtClean="0"/>
              <a:t>State and Local Government Asset Allocation</a:t>
            </a:r>
            <a:br>
              <a:rPr lang="en-US" dirty="0" smtClean="0"/>
            </a:br>
            <a:r>
              <a:rPr lang="en-US" sz="2000" dirty="0" smtClean="0"/>
              <a:t>(Federal Reserve Board of Governors Flow of Funds</a:t>
            </a:r>
            <a:br>
              <a:rPr lang="en-US" sz="2000" dirty="0" smtClean="0"/>
            </a:br>
            <a:r>
              <a:rPr lang="en-US" sz="2000" dirty="0" smtClean="0"/>
              <a:t>1955 –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Qtr 2012)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1143000"/>
          </a:xfrm>
        </p:spPr>
        <p:txBody>
          <a:bodyPr/>
          <a:lstStyle/>
          <a:p>
            <a:r>
              <a:rPr lang="en-US" dirty="0" smtClean="0"/>
              <a:t>Evolution of Modern Public Pension Plan Financing 1970 -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1980s </a:t>
            </a:r>
            <a:r>
              <a:rPr lang="en-US" sz="2400" dirty="0" smtClean="0"/>
              <a:t>and </a:t>
            </a:r>
            <a:r>
              <a:rPr lang="en-US" sz="2400" dirty="0" smtClean="0"/>
              <a:t>1990s </a:t>
            </a:r>
            <a:r>
              <a:rPr lang="en-US" sz="2400" dirty="0" smtClean="0"/>
              <a:t>– decades of the investment consultant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Increased equity participation. Previous slide shows increase from 22% in 1980 to 64% in 2000.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Great total fund returns.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Actuaries took a back seat as funding got “easier” and “easier”.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543800" cy="1143000"/>
          </a:xfrm>
        </p:spPr>
        <p:txBody>
          <a:bodyPr/>
          <a:lstStyle/>
          <a:p>
            <a:r>
              <a:rPr lang="en-US" dirty="0" smtClean="0"/>
              <a:t>Evolution of Modern Public Pension Plan Financing 1970 -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Late </a:t>
            </a:r>
            <a:r>
              <a:rPr lang="en-US" sz="2400" dirty="0" smtClean="0"/>
              <a:t>1990s </a:t>
            </a:r>
            <a:r>
              <a:rPr lang="en-US" sz="2400" dirty="0" smtClean="0"/>
              <a:t>and </a:t>
            </a:r>
            <a:r>
              <a:rPr lang="en-US" sz="2400" dirty="0" smtClean="0"/>
              <a:t>2000s </a:t>
            </a:r>
            <a:r>
              <a:rPr lang="en-US" sz="2400" dirty="0" smtClean="0"/>
              <a:t>– the decade plus of the accountant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GASB issues Statements 25 and 27 setting de facto funding standards via the Annual Required Contribution (ARC).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Actuaries (who were already in the back seat ) moved to the trunk.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Actuaries took the easy way out and blamed everything on the accountants (and to some degree we’re going to keep doing that!)</a:t>
            </a:r>
          </a:p>
          <a:p>
            <a:endParaRPr lang="en-US" sz="1800" dirty="0" smtClean="0"/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543800" cy="1143000"/>
          </a:xfrm>
        </p:spPr>
        <p:txBody>
          <a:bodyPr/>
          <a:lstStyle/>
          <a:p>
            <a:r>
              <a:rPr lang="en-US" dirty="0" smtClean="0"/>
              <a:t>Evolution of Modern Public Pension Plan Financing 1970 -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76800"/>
          </a:xfrm>
        </p:spPr>
        <p:txBody>
          <a:bodyPr/>
          <a:lstStyle/>
          <a:p>
            <a:r>
              <a:rPr lang="en-US" sz="2400" dirty="0" smtClean="0"/>
              <a:t>2010s </a:t>
            </a:r>
            <a:r>
              <a:rPr lang="en-US" sz="2400" dirty="0" smtClean="0"/>
              <a:t>and later (?) – decades of the actuary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GASB has abdicated any role in funding guidance.</a:t>
            </a:r>
            <a:r>
              <a:rPr lang="en-US" sz="1800" dirty="0" smtClean="0"/>
              <a:t> They </a:t>
            </a:r>
            <a:r>
              <a:rPr lang="en-US" sz="1800" dirty="0" smtClean="0"/>
              <a:t>now just want a spreadsheet number or two.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Investment consultants are in a defensive posture as returns are low.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Actuaries have to step (and are stepping) back up to the plate.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/>
              <a:t>American Academy of Actuaries Public Plans Subcommittee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/>
              <a:t>Conference of Consulting Actuaries Public Plans Community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/>
              <a:t>California Actuarial Advisory Panel issued “Actuarial Funding Policies and Practices for Public Pension and OPEB Plans” February 2013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Model practices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Acceptable practices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Acceptable practices, with conditions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Non-recommended practices</a:t>
            </a:r>
          </a:p>
          <a:p>
            <a:pPr lvl="3">
              <a:buFont typeface="Arial" pitchFamily="34" charset="0"/>
              <a:buChar char="•"/>
            </a:pPr>
            <a:r>
              <a:rPr lang="en-US" sz="1600" dirty="0" smtClean="0"/>
              <a:t>Unacceptable practices</a:t>
            </a:r>
          </a:p>
          <a:p>
            <a:pPr lvl="3">
              <a:buFont typeface="Arial" pitchFamily="34" charset="0"/>
              <a:buChar char="•"/>
            </a:pPr>
            <a:endParaRPr lang="en-US" sz="1600" dirty="0" smtClean="0"/>
          </a:p>
          <a:p>
            <a:pPr lvl="2">
              <a:buNone/>
            </a:pPr>
            <a:endParaRPr lang="en-US" sz="2200" dirty="0" smtClean="0"/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a Funding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Pre-funding is less expensive over the long term than pay-as-you-go.</a:t>
            </a:r>
          </a:p>
          <a:p>
            <a:r>
              <a:rPr lang="en-US" sz="2400" dirty="0" smtClean="0"/>
              <a:t>It provides retirement security.</a:t>
            </a:r>
          </a:p>
          <a:p>
            <a:r>
              <a:rPr lang="en-US" sz="2400" dirty="0" smtClean="0"/>
              <a:t>It’s consistent with accrual accounting.</a:t>
            </a:r>
          </a:p>
          <a:p>
            <a:r>
              <a:rPr lang="en-US" sz="2400" dirty="0" smtClean="0"/>
              <a:t>A funding policy statement describes how the Board of Trustees intends to provide secure retirement benefits.</a:t>
            </a:r>
          </a:p>
          <a:p>
            <a:r>
              <a:rPr lang="en-US" sz="2400" dirty="0" smtClean="0"/>
              <a:t>Its </a:t>
            </a:r>
            <a:r>
              <a:rPr lang="en-US" sz="2400" dirty="0" smtClean="0"/>
              <a:t>development will increase the Board’s understanding of the risks involved and the underlying actuarial funding principles.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Policy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There are normally three major components of a funding policy statement: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Goals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Benchmarks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Methods and Assumptions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goals describe the objectives the Board has in funding the benefits.</a:t>
            </a:r>
          </a:p>
          <a:p>
            <a:r>
              <a:rPr lang="en-US" sz="2400" dirty="0" smtClean="0"/>
              <a:t>Some common goals are: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Full funding (100% funded ratio)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Contribution rate stability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Intergenerational equity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Targeted funding ratio, either greater than or less than 100%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benchmarks indicate how progress toward meeting the stated goals with be measured</a:t>
            </a:r>
            <a:r>
              <a:rPr lang="en-US" sz="2400" dirty="0" smtClean="0"/>
              <a:t>. </a:t>
            </a:r>
            <a:r>
              <a:rPr lang="en-US" sz="2400" dirty="0" smtClean="0"/>
              <a:t>They can include: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ratio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Experience test (ratio of net gain/loss to accrued liability over time)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Short condition test (assets compared to retiree liability and active member contribution balances)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Contribution rate history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UAAL amortization period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following elements are usually addressed in funding policy statements: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Actuarial cost method 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Asset smoothing method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Amortization of Unfunded Actuarial Accrued Liability (UAAL) policy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target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Actuarial Cost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Still several acceptable methods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Entry Age Normal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Projected Unit Credit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Aggregate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Frozen Initial Liability</a:t>
            </a:r>
          </a:p>
          <a:p>
            <a:pPr lvl="1">
              <a:buFont typeface="Wingdings" pitchFamily="2" charset="2"/>
              <a:buChar char="§"/>
            </a:pP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Asset Smoothing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Issues include: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Length of smoothing period.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Corridor and, if one, it’s size.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Fixed or rolling smoothing periods.</a:t>
            </a:r>
          </a:p>
          <a:p>
            <a:r>
              <a:rPr lang="en-US" sz="2200" dirty="0" smtClean="0"/>
              <a:t>ASOP 44 requires a method that: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Is likely to return to market in a reasonable period and likely to stay within a reasonable range of market, or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Has a sufficiently short period to return to market or sufficiently narrow range around market.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Amortization of UAAL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Open or closed period.</a:t>
            </a:r>
          </a:p>
          <a:p>
            <a:r>
              <a:rPr lang="en-US" sz="2400" dirty="0" smtClean="0"/>
              <a:t>Level percent of payroll or level dollar.</a:t>
            </a:r>
          </a:p>
          <a:p>
            <a:r>
              <a:rPr lang="en-US" sz="2400" dirty="0" smtClean="0"/>
              <a:t>Separate amortization by source of UAAL.</a:t>
            </a:r>
          </a:p>
          <a:p>
            <a:r>
              <a:rPr lang="en-US" sz="2400" dirty="0" smtClean="0"/>
              <a:t>Length of amortization period.</a:t>
            </a:r>
          </a:p>
          <a:p>
            <a:r>
              <a:rPr lang="en-US" sz="2400" dirty="0" smtClean="0"/>
              <a:t>Somewhat dependent on whether employer contribution rates are fixed or not.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Ratio Comparison</a:t>
            </a:r>
          </a:p>
        </p:txBody>
      </p:sp>
      <p:graphicFrame>
        <p:nvGraphicFramePr>
          <p:cNvPr id="5122" name="Content Placeholder 4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525963"/>
        </p:xfrm>
        <a:graphic>
          <a:graphicData uri="http://schemas.openxmlformats.org/presentationml/2006/ole">
            <p:oleObj spid="_x0000_s1026" r:id="rId4" imgW="7388992" imgH="452362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ultimate funding target should be 100% or more at some point in the future.</a:t>
            </a:r>
          </a:p>
          <a:p>
            <a:r>
              <a:rPr lang="en-US" sz="2400" dirty="0" smtClean="0"/>
              <a:t>How that is accomplished and over what timeframe will be dependent on both statutory restrictions and the funding goals established by the Board during the policy setting process.</a:t>
            </a:r>
          </a:p>
          <a:p>
            <a:r>
              <a:rPr lang="en-US" sz="2400" dirty="0" smtClean="0"/>
              <a:t>Projections can play a major role in measuring progress toward whatever funding goal is established, particularly with tiered </a:t>
            </a:r>
            <a:r>
              <a:rPr lang="en-US" sz="2400" dirty="0" smtClean="0"/>
              <a:t>benefits.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 and Tiered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It’s common now to have two or more tiers of benefits in public plans.</a:t>
            </a:r>
          </a:p>
          <a:p>
            <a:r>
              <a:rPr lang="en-US" sz="2400" dirty="0" smtClean="0"/>
              <a:t>This creates a front-loaded benefit structure and potentially a back-loaded contribution structure.</a:t>
            </a:r>
          </a:p>
          <a:p>
            <a:r>
              <a:rPr lang="en-US" sz="2400" dirty="0" smtClean="0"/>
              <a:t>The front-loading is fairly obvious as new tiers provide lower benefits to new hires than previous tiers do.</a:t>
            </a:r>
          </a:p>
          <a:p>
            <a:r>
              <a:rPr lang="en-US" sz="2400" dirty="0" smtClean="0"/>
              <a:t>The back-loading can occur for plans that contribute a fixed or increasing employer contribution rate, either by statute or by policy.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Projections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Annual actuarial valuations are a “snapshot” of the financial position on the valuation date, based on the existing active and retired members.</a:t>
            </a:r>
          </a:p>
          <a:p>
            <a:r>
              <a:rPr lang="en-US" dirty="0" smtClean="0"/>
              <a:t>Projections simulate future actuarial valuation results over a forecast period (generally 20-50 years depending on the situation) by “creating” future new hires and performing valuations using the projected membership.</a:t>
            </a:r>
          </a:p>
          <a:p>
            <a:r>
              <a:rPr lang="en-US" dirty="0" smtClean="0"/>
              <a:t>Benefit changes from new tiers are reflected for the affected employee groups as they become effective.</a:t>
            </a:r>
          </a:p>
          <a:p>
            <a:r>
              <a:rPr lang="en-US" dirty="0" smtClean="0"/>
              <a:t>Deterministic projections use one set of demographic and economic assumptions over the projection period</a:t>
            </a:r>
            <a:r>
              <a:rPr lang="en-US" dirty="0" smtClean="0"/>
              <a:t>. </a:t>
            </a:r>
            <a:r>
              <a:rPr lang="en-US" dirty="0" smtClean="0"/>
              <a:t>Stochastic projections provide results of thousands of runs under randomly determined assumptions (usually economic).  </a:t>
            </a:r>
          </a:p>
          <a:p>
            <a:r>
              <a:rPr lang="en-US" dirty="0" smtClean="0"/>
              <a:t>Projections provide information on trends in financial measurements</a:t>
            </a:r>
            <a:r>
              <a:rPr lang="en-US" dirty="0" smtClean="0"/>
              <a:t>. </a:t>
            </a:r>
            <a:r>
              <a:rPr lang="en-US" dirty="0" smtClean="0"/>
              <a:t>They do not provide absolute results.</a:t>
            </a:r>
          </a:p>
          <a:p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934200" cy="944562"/>
          </a:xfrm>
        </p:spPr>
        <p:txBody>
          <a:bodyPr/>
          <a:lstStyle/>
          <a:p>
            <a:pPr algn="ctr"/>
            <a:r>
              <a:rPr lang="en-US" dirty="0" smtClean="0"/>
              <a:t>Discount Rate Comparison</a:t>
            </a:r>
            <a:br>
              <a:rPr lang="en-US" dirty="0" smtClean="0"/>
            </a:br>
            <a:r>
              <a:rPr lang="en-US" dirty="0" smtClean="0"/>
              <a:t>Funded Ratio - 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295400" y="1600200"/>
          <a:ext cx="7467600" cy="4648200"/>
        </p:xfrm>
        <a:graphic>
          <a:graphicData uri="http://schemas.openxmlformats.org/presentationml/2006/ole">
            <p:oleObj spid="_x0000_s2050" name="Worksheet" r:id="rId3" imgW="14655800" imgH="13436600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6934200" cy="944562"/>
          </a:xfrm>
        </p:spPr>
        <p:txBody>
          <a:bodyPr/>
          <a:lstStyle/>
          <a:p>
            <a:pPr algn="ctr"/>
            <a:r>
              <a:rPr lang="en-US" dirty="0" smtClean="0"/>
              <a:t>Discount Rate Comparison</a:t>
            </a:r>
            <a:br>
              <a:rPr lang="en-US" dirty="0" smtClean="0"/>
            </a:br>
            <a:r>
              <a:rPr lang="en-US" dirty="0" smtClean="0"/>
              <a:t>Amortization Period - 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295400" y="1676400"/>
          <a:ext cx="7391400" cy="4775200"/>
        </p:xfrm>
        <a:graphic>
          <a:graphicData uri="http://schemas.openxmlformats.org/presentationml/2006/ole">
            <p:oleObj spid="_x0000_s3074" name="Worksheet" r:id="rId3" imgW="14655800" imgH="13436600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5908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48" y="155449"/>
            <a:ext cx="8836152" cy="632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5908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48" y="155448"/>
            <a:ext cx="8836152" cy="632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8362" y="1716656"/>
            <a:ext cx="5792638" cy="445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76400" y="152400"/>
            <a:ext cx="52597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Stochastic Projection Results</a:t>
            </a:r>
          </a:p>
          <a:p>
            <a:pPr algn="ctr"/>
            <a:r>
              <a:rPr lang="en-US" sz="2800" dirty="0" smtClean="0"/>
              <a:t>Funded Ratios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5256" y="1651958"/>
            <a:ext cx="6208144" cy="452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76400" y="152400"/>
            <a:ext cx="52597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Stochastic Projection Results</a:t>
            </a:r>
          </a:p>
          <a:p>
            <a:pPr algn="ctr"/>
            <a:r>
              <a:rPr lang="en-US" sz="2800" dirty="0" smtClean="0"/>
              <a:t>Contribution Rates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Final Thoughts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Unlock your trunk and let your actuary out!</a:t>
            </a:r>
          </a:p>
          <a:p>
            <a:r>
              <a:rPr lang="en-US" sz="2400" dirty="0" smtClean="0"/>
              <a:t>Develop a funding policy now to address the need you will have once GASB 67/68 are effective.</a:t>
            </a:r>
          </a:p>
          <a:p>
            <a:r>
              <a:rPr lang="en-US" sz="2400" dirty="0" smtClean="0"/>
              <a:t>Valuations are fine but projections are finer.  Consider adding them to the annual flow of information from your actuary.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3362</TotalTime>
  <Words>1205</Words>
  <Application>Microsoft Macintosh PowerPoint</Application>
  <PresentationFormat>On-screen Show (4:3)</PresentationFormat>
  <Paragraphs>132</Paragraphs>
  <Slides>27</Slides>
  <Notes>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Default Design</vt:lpstr>
      <vt:lpstr>Excel.Sheet.8</vt:lpstr>
      <vt:lpstr>Worksheet</vt:lpstr>
      <vt:lpstr>2013 Southern Conference on  Teacher Retirement</vt:lpstr>
      <vt:lpstr>Actuarial Issues</vt:lpstr>
      <vt:lpstr>Pension Expense as Funding Level?</vt:lpstr>
      <vt:lpstr>Evolution of Modern Public Pension Plan Financing 1970 - Today</vt:lpstr>
      <vt:lpstr>State and Local Government Asset Allocation (Federal Reserve Board of Governors Flow of Funds 1955 – 4th Qtr 2012)</vt:lpstr>
      <vt:lpstr>Evolution of Modern Public Pension Plan Financing 1970 - Today</vt:lpstr>
      <vt:lpstr>Evolution of Modern Public Pension Plan Financing 1970 - Today</vt:lpstr>
      <vt:lpstr>Evolution of Modern Public Pension Plan Financing 1970 - Today</vt:lpstr>
      <vt:lpstr>Need for a Funding Policy</vt:lpstr>
      <vt:lpstr>Funding Policy Structure</vt:lpstr>
      <vt:lpstr>Funding Goals</vt:lpstr>
      <vt:lpstr>Benchmarks</vt:lpstr>
      <vt:lpstr>Methods and Assumptions</vt:lpstr>
      <vt:lpstr>Actuarial Cost Method</vt:lpstr>
      <vt:lpstr>Asset Smoothing Method</vt:lpstr>
      <vt:lpstr>Amortization of UAAL</vt:lpstr>
      <vt:lpstr>Funding Ratio Comparison</vt:lpstr>
      <vt:lpstr>Funding Target</vt:lpstr>
      <vt:lpstr>Projections and Tiered Benefits</vt:lpstr>
      <vt:lpstr>About Projections</vt:lpstr>
      <vt:lpstr>Discount Rate Comparison Funded Ratio - PERS</vt:lpstr>
      <vt:lpstr>Discount Rate Comparison Amortization Period - PERS</vt:lpstr>
      <vt:lpstr>Slide 23</vt:lpstr>
      <vt:lpstr>Slide 24</vt:lpstr>
      <vt:lpstr>Slide 25</vt:lpstr>
      <vt:lpstr>Slide 26</vt:lpstr>
      <vt:lpstr>Final Thoughts</vt:lpstr>
    </vt:vector>
  </TitlesOfParts>
  <Company>Cavanaugh Macdonald Consulting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Sandra Henry</dc:creator>
  <cp:lastModifiedBy>Office 2004 Test Drive User</cp:lastModifiedBy>
  <cp:revision>301</cp:revision>
  <dcterms:created xsi:type="dcterms:W3CDTF">2013-10-04T12:36:26Z</dcterms:created>
  <dcterms:modified xsi:type="dcterms:W3CDTF">2013-10-04T12:57:25Z</dcterms:modified>
</cp:coreProperties>
</file>